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19"/>
  </p:notesMasterIdLst>
  <p:sldIdLst>
    <p:sldId id="256" r:id="rId4"/>
    <p:sldId id="302" r:id="rId5"/>
    <p:sldId id="303" r:id="rId6"/>
    <p:sldId id="295" r:id="rId7"/>
    <p:sldId id="285" r:id="rId8"/>
    <p:sldId id="301" r:id="rId9"/>
    <p:sldId id="294" r:id="rId10"/>
    <p:sldId id="300" r:id="rId11"/>
    <p:sldId id="291" r:id="rId12"/>
    <p:sldId id="292" r:id="rId13"/>
    <p:sldId id="293" r:id="rId14"/>
    <p:sldId id="296" r:id="rId15"/>
    <p:sldId id="299" r:id="rId16"/>
    <p:sldId id="297" r:id="rId17"/>
    <p:sldId id="298" r:id="rId18"/>
  </p:sldIdLst>
  <p:sldSz cx="9144000" cy="6858000" type="screen4x3"/>
  <p:notesSz cx="6662738" cy="9926638"/>
  <p:defaultTextStyle>
    <a:defPPr>
      <a:defRPr lang="en-GB"/>
    </a:defPPr>
    <a:lvl1pPr algn="l" defTabSz="457200" rtl="0" eaLnBrk="0" fontAlgn="base" hangingPunct="0">
      <a:spcBef>
        <a:spcPct val="0"/>
      </a:spcBef>
      <a:spcAft>
        <a:spcPct val="0"/>
      </a:spcAft>
      <a:defRPr sz="2400" kern="1200">
        <a:solidFill>
          <a:schemeClr val="bg1"/>
        </a:solidFill>
        <a:latin typeface="Arial" pitchFamily="34" charset="0"/>
        <a:ea typeface="MS PGothic" pitchFamily="34" charset="-128"/>
        <a:cs typeface="+mn-cs"/>
      </a:defRPr>
    </a:lvl1pPr>
    <a:lvl2pPr marL="742950" indent="-285750" algn="l" defTabSz="457200" rtl="0" eaLnBrk="0" fontAlgn="base" hangingPunct="0">
      <a:spcBef>
        <a:spcPct val="0"/>
      </a:spcBef>
      <a:spcAft>
        <a:spcPct val="0"/>
      </a:spcAft>
      <a:defRPr sz="2400" kern="1200">
        <a:solidFill>
          <a:schemeClr val="bg1"/>
        </a:solidFill>
        <a:latin typeface="Arial" pitchFamily="34" charset="0"/>
        <a:ea typeface="MS PGothic" pitchFamily="34" charset="-128"/>
        <a:cs typeface="+mn-cs"/>
      </a:defRPr>
    </a:lvl2pPr>
    <a:lvl3pPr marL="1143000" indent="-228600" algn="l" defTabSz="457200" rtl="0" eaLnBrk="0" fontAlgn="base" hangingPunct="0">
      <a:spcBef>
        <a:spcPct val="0"/>
      </a:spcBef>
      <a:spcAft>
        <a:spcPct val="0"/>
      </a:spcAft>
      <a:defRPr sz="2400" kern="1200">
        <a:solidFill>
          <a:schemeClr val="bg1"/>
        </a:solidFill>
        <a:latin typeface="Arial" pitchFamily="34" charset="0"/>
        <a:ea typeface="MS PGothic" pitchFamily="34" charset="-128"/>
        <a:cs typeface="+mn-cs"/>
      </a:defRPr>
    </a:lvl3pPr>
    <a:lvl4pPr marL="1600200" indent="-228600" algn="l" defTabSz="457200" rtl="0" eaLnBrk="0" fontAlgn="base" hangingPunct="0">
      <a:spcBef>
        <a:spcPct val="0"/>
      </a:spcBef>
      <a:spcAft>
        <a:spcPct val="0"/>
      </a:spcAft>
      <a:defRPr sz="2400" kern="1200">
        <a:solidFill>
          <a:schemeClr val="bg1"/>
        </a:solidFill>
        <a:latin typeface="Arial" pitchFamily="34" charset="0"/>
        <a:ea typeface="MS PGothic" pitchFamily="34" charset="-128"/>
        <a:cs typeface="+mn-cs"/>
      </a:defRPr>
    </a:lvl4pPr>
    <a:lvl5pPr marL="2057400" indent="-228600" algn="l" defTabSz="457200" rtl="0" eaLnBrk="0" fontAlgn="base" hangingPunct="0">
      <a:spcBef>
        <a:spcPct val="0"/>
      </a:spcBef>
      <a:spcAft>
        <a:spcPct val="0"/>
      </a:spcAft>
      <a:defRPr sz="2400" kern="1200">
        <a:solidFill>
          <a:schemeClr val="bg1"/>
        </a:solidFill>
        <a:latin typeface="Arial" pitchFamily="34" charset="0"/>
        <a:ea typeface="MS PGothic" pitchFamily="34" charset="-128"/>
        <a:cs typeface="+mn-cs"/>
      </a:defRPr>
    </a:lvl5pPr>
    <a:lvl6pPr marL="2286000" algn="l" defTabSz="914400" rtl="0" eaLnBrk="1" latinLnBrk="0" hangingPunct="1">
      <a:defRPr sz="2400" kern="1200">
        <a:solidFill>
          <a:schemeClr val="bg1"/>
        </a:solidFill>
        <a:latin typeface="Arial" pitchFamily="34" charset="0"/>
        <a:ea typeface="MS PGothic" pitchFamily="34" charset="-128"/>
        <a:cs typeface="+mn-cs"/>
      </a:defRPr>
    </a:lvl6pPr>
    <a:lvl7pPr marL="2743200" algn="l" defTabSz="914400" rtl="0" eaLnBrk="1" latinLnBrk="0" hangingPunct="1">
      <a:defRPr sz="2400" kern="1200">
        <a:solidFill>
          <a:schemeClr val="bg1"/>
        </a:solidFill>
        <a:latin typeface="Arial" pitchFamily="34" charset="0"/>
        <a:ea typeface="MS PGothic" pitchFamily="34" charset="-128"/>
        <a:cs typeface="+mn-cs"/>
      </a:defRPr>
    </a:lvl7pPr>
    <a:lvl8pPr marL="3200400" algn="l" defTabSz="914400" rtl="0" eaLnBrk="1" latinLnBrk="0" hangingPunct="1">
      <a:defRPr sz="2400" kern="1200">
        <a:solidFill>
          <a:schemeClr val="bg1"/>
        </a:solidFill>
        <a:latin typeface="Arial" pitchFamily="34" charset="0"/>
        <a:ea typeface="MS PGothic" pitchFamily="34" charset="-128"/>
        <a:cs typeface="+mn-cs"/>
      </a:defRPr>
    </a:lvl8pPr>
    <a:lvl9pPr marL="3657600" algn="l" defTabSz="914400" rtl="0" eaLnBrk="1" latinLnBrk="0" hangingPunct="1">
      <a:defRPr sz="2400" kern="1200">
        <a:solidFill>
          <a:schemeClr val="bg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B1234"/>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09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662738" cy="9926638"/>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15363" name="Text Box 2"/>
          <p:cNvSpPr txBox="1">
            <a:spLocks noChangeArrowheads="1"/>
          </p:cNvSpPr>
          <p:nvPr/>
        </p:nvSpPr>
        <p:spPr bwMode="auto">
          <a:xfrm>
            <a:off x="0" y="0"/>
            <a:ext cx="2887186" cy="496332"/>
          </a:xfrm>
          <a:prstGeom prst="rect">
            <a:avLst/>
          </a:prstGeom>
          <a:no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2" name="Rectangle 3"/>
          <p:cNvSpPr>
            <a:spLocks noGrp="1" noChangeArrowheads="1"/>
          </p:cNvSpPr>
          <p:nvPr>
            <p:ph type="dt"/>
          </p:nvPr>
        </p:nvSpPr>
        <p:spPr bwMode="auto">
          <a:xfrm>
            <a:off x="3774010" y="1"/>
            <a:ext cx="2885644" cy="494609"/>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buClr>
                <a:srgbClr val="000000"/>
              </a:buClr>
              <a:buSzPct val="45000"/>
              <a:buFont typeface="Wingdings" charset="0"/>
              <a:buNone/>
              <a:tabLst>
                <a:tab pos="723900" algn="l"/>
                <a:tab pos="1447800" algn="l"/>
                <a:tab pos="2171700" algn="l"/>
                <a:tab pos="2895600" algn="l"/>
              </a:tabLst>
              <a:defRPr sz="1200">
                <a:solidFill>
                  <a:srgbClr val="000000"/>
                </a:solidFill>
                <a:latin typeface="Times New Roman" charset="0"/>
                <a:ea typeface="ＭＳ Ｐゴシック" charset="0"/>
                <a:cs typeface="Arial Unicode MS" charset="0"/>
              </a:defRPr>
            </a:lvl1pPr>
          </a:lstStyle>
          <a:p>
            <a:pPr>
              <a:defRPr/>
            </a:pPr>
            <a:endParaRPr lang="en-US"/>
          </a:p>
        </p:txBody>
      </p:sp>
      <p:sp>
        <p:nvSpPr>
          <p:cNvPr id="15365" name="Rectangle 4"/>
          <p:cNvSpPr>
            <a:spLocks noGrp="1" noRot="1" noChangeAspect="1" noChangeArrowheads="1"/>
          </p:cNvSpPr>
          <p:nvPr>
            <p:ph type="sldImg"/>
          </p:nvPr>
        </p:nvSpPr>
        <p:spPr bwMode="auto">
          <a:xfrm>
            <a:off x="850900" y="744538"/>
            <a:ext cx="4960938" cy="3721100"/>
          </a:xfrm>
          <a:prstGeom prst="rect">
            <a:avLst/>
          </a:prstGeom>
          <a:noFill/>
          <a:ln w="12600" cap="sq">
            <a:solidFill>
              <a:srgbClr val="000000"/>
            </a:solidFill>
            <a:miter lim="800000"/>
            <a:headEnd/>
            <a:tailEnd/>
          </a:ln>
        </p:spPr>
      </p:sp>
      <p:sp>
        <p:nvSpPr>
          <p:cNvPr id="3" name="Rectangle 5"/>
          <p:cNvSpPr>
            <a:spLocks noGrp="1" noChangeArrowheads="1"/>
          </p:cNvSpPr>
          <p:nvPr>
            <p:ph type="body"/>
          </p:nvPr>
        </p:nvSpPr>
        <p:spPr bwMode="auto">
          <a:xfrm>
            <a:off x="666274" y="4715154"/>
            <a:ext cx="5328649" cy="4465264"/>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15367" name="Text Box 6"/>
          <p:cNvSpPr txBox="1">
            <a:spLocks noChangeArrowheads="1"/>
          </p:cNvSpPr>
          <p:nvPr/>
        </p:nvSpPr>
        <p:spPr bwMode="auto">
          <a:xfrm>
            <a:off x="0" y="9428583"/>
            <a:ext cx="2887186" cy="496332"/>
          </a:xfrm>
          <a:prstGeom prst="rect">
            <a:avLst/>
          </a:prstGeom>
          <a:no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4" name="Rectangle 7"/>
          <p:cNvSpPr>
            <a:spLocks noGrp="1" noChangeArrowheads="1"/>
          </p:cNvSpPr>
          <p:nvPr>
            <p:ph type="sldNum"/>
          </p:nvPr>
        </p:nvSpPr>
        <p:spPr bwMode="auto">
          <a:xfrm>
            <a:off x="3774010" y="9428583"/>
            <a:ext cx="2885644" cy="494608"/>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defRPr>
            </a:lvl1pPr>
          </a:lstStyle>
          <a:p>
            <a:fld id="{107E6FD4-9190-4653-84C7-A46E2F14C0CF}" type="slidenum">
              <a:rPr lang="en-US"/>
              <a:pPr/>
              <a:t>‹N°›</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miter lim="800000"/>
            <a:headEnd/>
            <a:tailEnd/>
          </a:ln>
        </p:spPr>
        <p:txBody>
          <a:bodyPr/>
          <a:lstStyle/>
          <a:p>
            <a:fld id="{764D2207-67A0-44BD-9E8A-A9690F7991C2}" type="slidenum">
              <a:rPr lang="en-US"/>
              <a:pPr/>
              <a:t>1</a:t>
            </a:fld>
            <a:endParaRPr lang="en-US"/>
          </a:p>
        </p:txBody>
      </p:sp>
      <p:sp>
        <p:nvSpPr>
          <p:cNvPr id="24577"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4578"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miter lim="800000"/>
            <a:headEnd/>
            <a:tailEnd/>
          </a:ln>
        </p:spPr>
        <p:txBody>
          <a:bodyPr/>
          <a:lstStyle/>
          <a:p>
            <a:fld id="{8D23BB1C-D1FE-4363-A5F3-67808610EF71}" type="slidenum">
              <a:rPr lang="en-US"/>
              <a:pPr/>
              <a:t>10</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miter lim="800000"/>
            <a:headEnd/>
            <a:tailEnd/>
          </a:ln>
        </p:spPr>
        <p:txBody>
          <a:bodyPr/>
          <a:lstStyle/>
          <a:p>
            <a:fld id="{F27ED815-13C0-4E97-A9ED-7B794EAA11A3}" type="slidenum">
              <a:rPr lang="en-US"/>
              <a:pPr/>
              <a:t>11</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miter lim="800000"/>
            <a:headEnd/>
            <a:tailEnd/>
          </a:ln>
        </p:spPr>
        <p:txBody>
          <a:bodyPr/>
          <a:lstStyle/>
          <a:p>
            <a:fld id="{A1CB2AB7-E70A-4D48-969C-D437F114605F}" type="slidenum">
              <a:rPr lang="en-US"/>
              <a:pPr/>
              <a:t>12</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miter lim="800000"/>
            <a:headEnd/>
            <a:tailEnd/>
          </a:ln>
        </p:spPr>
        <p:txBody>
          <a:bodyPr/>
          <a:lstStyle/>
          <a:p>
            <a:fld id="{56EAC2CF-51D1-4609-A48E-C2BF044C36BD}" type="slidenum">
              <a:rPr lang="en-US"/>
              <a:pPr/>
              <a:t>13</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miter lim="800000"/>
            <a:headEnd/>
            <a:tailEnd/>
          </a:ln>
        </p:spPr>
        <p:txBody>
          <a:bodyPr/>
          <a:lstStyle/>
          <a:p>
            <a:fld id="{6D82D869-2C45-489E-A6E5-C9DA1FD6E21D}" type="slidenum">
              <a:rPr lang="en-US"/>
              <a:pPr/>
              <a:t>14</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miter lim="800000"/>
            <a:headEnd/>
            <a:tailEnd/>
          </a:ln>
        </p:spPr>
        <p:txBody>
          <a:bodyPr/>
          <a:lstStyle/>
          <a:p>
            <a:fld id="{15800D09-B454-4F93-B250-2D9B31200D15}" type="slidenum">
              <a:rPr lang="en-US"/>
              <a:pPr/>
              <a:t>15</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miter lim="800000"/>
            <a:headEnd/>
            <a:tailEnd/>
          </a:ln>
        </p:spPr>
        <p:txBody>
          <a:bodyPr/>
          <a:lstStyle/>
          <a:p>
            <a:fld id="{38FAA278-6A5C-4CED-AAAB-FAB8705CB745}" type="slidenum">
              <a:rPr lang="en-US"/>
              <a:pPr/>
              <a:t>2</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miter lim="800000"/>
            <a:headEnd/>
            <a:tailEnd/>
          </a:ln>
        </p:spPr>
        <p:txBody>
          <a:bodyPr/>
          <a:lstStyle/>
          <a:p>
            <a:fld id="{56C687A8-1728-4863-9B8D-6B9DA1AB5EA5}" type="slidenum">
              <a:rPr lang="en-US"/>
              <a:pPr/>
              <a:t>3</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miter lim="800000"/>
            <a:headEnd/>
            <a:tailEnd/>
          </a:ln>
        </p:spPr>
        <p:txBody>
          <a:bodyPr/>
          <a:lstStyle/>
          <a:p>
            <a:fld id="{D25E4BA2-2E79-4B27-8F3F-0CA110EC0217}" type="slidenum">
              <a:rPr lang="en-US"/>
              <a:pPr/>
              <a:t>4</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miter lim="800000"/>
            <a:headEnd/>
            <a:tailEnd/>
          </a:ln>
        </p:spPr>
        <p:txBody>
          <a:bodyPr/>
          <a:lstStyle/>
          <a:p>
            <a:fld id="{156CB1E3-680C-4A95-8275-62344D5584F4}" type="slidenum">
              <a:rPr lang="en-US"/>
              <a:pPr/>
              <a:t>5</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miter lim="800000"/>
            <a:headEnd/>
            <a:tailEnd/>
          </a:ln>
        </p:spPr>
        <p:txBody>
          <a:bodyPr/>
          <a:lstStyle/>
          <a:p>
            <a:fld id="{70FE4B9C-1777-4B17-8737-2CC90D6274E9}" type="slidenum">
              <a:rPr lang="en-US"/>
              <a:pPr/>
              <a:t>6</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miter lim="800000"/>
            <a:headEnd/>
            <a:tailEnd/>
          </a:ln>
        </p:spPr>
        <p:txBody>
          <a:bodyPr/>
          <a:lstStyle/>
          <a:p>
            <a:fld id="{D1B2825C-4AE6-4BA5-B9D2-FB2D4DEA3DDC}" type="slidenum">
              <a:rPr lang="en-US"/>
              <a:pPr/>
              <a:t>7</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miter lim="800000"/>
            <a:headEnd/>
            <a:tailEnd/>
          </a:ln>
        </p:spPr>
        <p:txBody>
          <a:bodyPr/>
          <a:lstStyle/>
          <a:p>
            <a:fld id="{E89127FA-EF05-4224-801A-1C5351726C66}" type="slidenum">
              <a:rPr lang="en-US"/>
              <a:pPr/>
              <a:t>8</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miter lim="800000"/>
            <a:headEnd/>
            <a:tailEnd/>
          </a:ln>
        </p:spPr>
        <p:txBody>
          <a:bodyPr/>
          <a:lstStyle/>
          <a:p>
            <a:fld id="{3E554E47-1D0C-44E4-8D78-3B1DCECE7F42}" type="slidenum">
              <a:rPr lang="en-US"/>
              <a:pPr/>
              <a:t>9</a:t>
            </a:fld>
            <a:endParaRPr lang="en-US"/>
          </a:p>
        </p:txBody>
      </p:sp>
      <p:sp>
        <p:nvSpPr>
          <p:cNvPr id="26625" name="Text Box 1"/>
          <p:cNvSpPr>
            <a:spLocks noGrp="1" noRot="1" noChangeAspect="1" noChangeArrowheads="1" noTextEdit="1"/>
          </p:cNvSpPr>
          <p:nvPr>
            <p:ph type="sldImg"/>
          </p:nvPr>
        </p:nvSpPr>
        <p:spPr>
          <a:xfrm>
            <a:off x="850900" y="744538"/>
            <a:ext cx="4962525" cy="3722687"/>
          </a:xfrm>
          <a:solidFill>
            <a:srgbClr val="FFFFFF"/>
          </a:solidFill>
          <a:ln/>
        </p:spPr>
      </p:sp>
      <p:sp>
        <p:nvSpPr>
          <p:cNvPr id="26626" name="Text Box 2"/>
          <p:cNvSpPr>
            <a:spLocks noGrp="1" noChangeArrowheads="1"/>
          </p:cNvSpPr>
          <p:nvPr>
            <p:ph type="body" idx="1"/>
          </p:nvPr>
        </p:nvSpPr>
        <p:spPr>
          <a:xfrm>
            <a:off x="666274" y="4715153"/>
            <a:ext cx="5330190" cy="4466987"/>
          </a:xfrm>
          <a:noFill/>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01/20/15</a:t>
            </a:r>
          </a:p>
        </p:txBody>
      </p:sp>
      <p:sp>
        <p:nvSpPr>
          <p:cNvPr id="5" name="Rectangle 5"/>
          <p:cNvSpPr>
            <a:spLocks noGrp="1" noChangeArrowheads="1"/>
          </p:cNvSpPr>
          <p:nvPr>
            <p:ph type="sldNum" idx="11"/>
          </p:nvPr>
        </p:nvSpPr>
        <p:spPr>
          <a:ln/>
        </p:spPr>
        <p:txBody>
          <a:bodyPr/>
          <a:lstStyle>
            <a:lvl1pPr>
              <a:defRPr/>
            </a:lvl1pPr>
          </a:lstStyle>
          <a:p>
            <a:fld id="{FA5B6803-AB95-46D5-B9CA-430C2DBFADD5}"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01/20/15</a:t>
            </a:r>
          </a:p>
        </p:txBody>
      </p:sp>
      <p:sp>
        <p:nvSpPr>
          <p:cNvPr id="5" name="Rectangle 5"/>
          <p:cNvSpPr>
            <a:spLocks noGrp="1" noChangeArrowheads="1"/>
          </p:cNvSpPr>
          <p:nvPr>
            <p:ph type="sldNum" idx="11"/>
          </p:nvPr>
        </p:nvSpPr>
        <p:spPr>
          <a:ln/>
        </p:spPr>
        <p:txBody>
          <a:bodyPr/>
          <a:lstStyle>
            <a:lvl1pPr>
              <a:defRPr/>
            </a:lvl1pPr>
          </a:lstStyle>
          <a:p>
            <a:fld id="{C83239F2-497C-4F88-8F0A-BEA3A47F8180}"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01/20/15</a:t>
            </a:r>
          </a:p>
        </p:txBody>
      </p:sp>
      <p:sp>
        <p:nvSpPr>
          <p:cNvPr id="5" name="Rectangle 5"/>
          <p:cNvSpPr>
            <a:spLocks noGrp="1" noChangeArrowheads="1"/>
          </p:cNvSpPr>
          <p:nvPr>
            <p:ph type="sldNum" idx="11"/>
          </p:nvPr>
        </p:nvSpPr>
        <p:spPr>
          <a:ln/>
        </p:spPr>
        <p:txBody>
          <a:bodyPr/>
          <a:lstStyle>
            <a:lvl1pPr>
              <a:defRPr/>
            </a:lvl1pPr>
          </a:lstStyle>
          <a:p>
            <a:fld id="{B18D64BA-FE71-455B-B8F6-A06E43DEA9A4}"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01/20/15</a:t>
            </a:r>
          </a:p>
        </p:txBody>
      </p:sp>
      <p:sp>
        <p:nvSpPr>
          <p:cNvPr id="5" name="Rectangle 5"/>
          <p:cNvSpPr>
            <a:spLocks noGrp="1" noChangeArrowheads="1"/>
          </p:cNvSpPr>
          <p:nvPr>
            <p:ph type="sldNum" idx="11"/>
          </p:nvPr>
        </p:nvSpPr>
        <p:spPr>
          <a:ln/>
        </p:spPr>
        <p:txBody>
          <a:bodyPr/>
          <a:lstStyle>
            <a:lvl1pPr>
              <a:defRPr/>
            </a:lvl1pPr>
          </a:lstStyle>
          <a:p>
            <a:fld id="{27156756-CAF1-4AD8-8932-552D3563A7D0}" type="slidenum">
              <a:rPr lang="en-US"/>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01/20/15</a:t>
            </a:r>
          </a:p>
        </p:txBody>
      </p:sp>
      <p:sp>
        <p:nvSpPr>
          <p:cNvPr id="5" name="Rectangle 5"/>
          <p:cNvSpPr>
            <a:spLocks noGrp="1" noChangeArrowheads="1"/>
          </p:cNvSpPr>
          <p:nvPr>
            <p:ph type="sldNum" idx="11"/>
          </p:nvPr>
        </p:nvSpPr>
        <p:spPr>
          <a:ln/>
        </p:spPr>
        <p:txBody>
          <a:bodyPr/>
          <a:lstStyle>
            <a:lvl1pPr>
              <a:defRPr/>
            </a:lvl1pPr>
          </a:lstStyle>
          <a:p>
            <a:fld id="{C65F84AD-B391-4343-9FE9-302DF0FE048B}" type="slidenum">
              <a:rPr lang="en-US"/>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01/20/15</a:t>
            </a:r>
          </a:p>
        </p:txBody>
      </p:sp>
      <p:sp>
        <p:nvSpPr>
          <p:cNvPr id="6" name="Rectangle 5"/>
          <p:cNvSpPr>
            <a:spLocks noGrp="1" noChangeArrowheads="1"/>
          </p:cNvSpPr>
          <p:nvPr>
            <p:ph type="sldNum" idx="11"/>
          </p:nvPr>
        </p:nvSpPr>
        <p:spPr>
          <a:ln/>
        </p:spPr>
        <p:txBody>
          <a:bodyPr/>
          <a:lstStyle>
            <a:lvl1pPr>
              <a:defRPr/>
            </a:lvl1pPr>
          </a:lstStyle>
          <a:p>
            <a:fld id="{A59E2A0A-45DD-47E1-825A-A0D7873094C8}"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01/20/15</a:t>
            </a:r>
          </a:p>
        </p:txBody>
      </p:sp>
      <p:sp>
        <p:nvSpPr>
          <p:cNvPr id="8" name="Rectangle 5"/>
          <p:cNvSpPr>
            <a:spLocks noGrp="1" noChangeArrowheads="1"/>
          </p:cNvSpPr>
          <p:nvPr>
            <p:ph type="sldNum" idx="11"/>
          </p:nvPr>
        </p:nvSpPr>
        <p:spPr>
          <a:ln/>
        </p:spPr>
        <p:txBody>
          <a:bodyPr/>
          <a:lstStyle>
            <a:lvl1pPr>
              <a:defRPr/>
            </a:lvl1pPr>
          </a:lstStyle>
          <a:p>
            <a:fld id="{5E21ED09-819E-4524-BB8B-4052A9C7F04B}"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01/20/15</a:t>
            </a:r>
          </a:p>
        </p:txBody>
      </p:sp>
      <p:sp>
        <p:nvSpPr>
          <p:cNvPr id="4" name="Rectangle 5"/>
          <p:cNvSpPr>
            <a:spLocks noGrp="1" noChangeArrowheads="1"/>
          </p:cNvSpPr>
          <p:nvPr>
            <p:ph type="sldNum" idx="11"/>
          </p:nvPr>
        </p:nvSpPr>
        <p:spPr>
          <a:ln/>
        </p:spPr>
        <p:txBody>
          <a:bodyPr/>
          <a:lstStyle>
            <a:lvl1pPr>
              <a:defRPr/>
            </a:lvl1pPr>
          </a:lstStyle>
          <a:p>
            <a:fld id="{F8F68499-9804-4F75-A794-73FD54B93AE2}"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01/20/15</a:t>
            </a:r>
          </a:p>
        </p:txBody>
      </p:sp>
      <p:sp>
        <p:nvSpPr>
          <p:cNvPr id="3" name="Rectangle 5"/>
          <p:cNvSpPr>
            <a:spLocks noGrp="1" noChangeArrowheads="1"/>
          </p:cNvSpPr>
          <p:nvPr>
            <p:ph type="sldNum" idx="11"/>
          </p:nvPr>
        </p:nvSpPr>
        <p:spPr>
          <a:ln/>
        </p:spPr>
        <p:txBody>
          <a:bodyPr/>
          <a:lstStyle>
            <a:lvl1pPr>
              <a:defRPr/>
            </a:lvl1pPr>
          </a:lstStyle>
          <a:p>
            <a:fld id="{789D596D-7202-4BB4-924D-51F49848255D}"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01/20/15</a:t>
            </a:r>
          </a:p>
        </p:txBody>
      </p:sp>
      <p:sp>
        <p:nvSpPr>
          <p:cNvPr id="6" name="Rectangle 5"/>
          <p:cNvSpPr>
            <a:spLocks noGrp="1" noChangeArrowheads="1"/>
          </p:cNvSpPr>
          <p:nvPr>
            <p:ph type="sldNum" idx="11"/>
          </p:nvPr>
        </p:nvSpPr>
        <p:spPr>
          <a:ln/>
        </p:spPr>
        <p:txBody>
          <a:bodyPr/>
          <a:lstStyle>
            <a:lvl1pPr>
              <a:defRPr/>
            </a:lvl1pPr>
          </a:lstStyle>
          <a:p>
            <a:fld id="{5F82CF40-634A-434A-BE72-1A2BD14E6AA7}"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01/20/15</a:t>
            </a:r>
          </a:p>
        </p:txBody>
      </p:sp>
      <p:sp>
        <p:nvSpPr>
          <p:cNvPr id="6" name="Rectangle 5"/>
          <p:cNvSpPr>
            <a:spLocks noGrp="1" noChangeArrowheads="1"/>
          </p:cNvSpPr>
          <p:nvPr>
            <p:ph type="sldNum" idx="11"/>
          </p:nvPr>
        </p:nvSpPr>
        <p:spPr>
          <a:ln/>
        </p:spPr>
        <p:txBody>
          <a:bodyPr/>
          <a:lstStyle>
            <a:lvl1pPr>
              <a:defRPr/>
            </a:lvl1pPr>
          </a:lstStyle>
          <a:p>
            <a:fld id="{6201A752-C8C5-4543-BB0E-EABAD62ED88A}"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08725"/>
            <a:ext cx="2132013" cy="45878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n-cs"/>
              </a:defRPr>
            </a:lvl1pPr>
          </a:lstStyle>
          <a:p>
            <a:pPr>
              <a:defRPr/>
            </a:pPr>
            <a:r>
              <a:rPr lang="en-US"/>
              <a:t>01/20/15</a:t>
            </a:r>
          </a:p>
        </p:txBody>
      </p:sp>
      <p:sp>
        <p:nvSpPr>
          <p:cNvPr id="1029" name="Text Box 4"/>
          <p:cNvSpPr txBox="1">
            <a:spLocks noChangeArrowheads="1"/>
          </p:cNvSpPr>
          <p:nvPr/>
        </p:nvSpPr>
        <p:spPr bwMode="auto">
          <a:xfrm>
            <a:off x="3124200" y="6308725"/>
            <a:ext cx="2895600" cy="460375"/>
          </a:xfrm>
          <a:prstGeom prst="rect">
            <a:avLst/>
          </a:prstGeom>
          <a:no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3" name="Rectangle 5"/>
          <p:cNvSpPr>
            <a:spLocks noGrp="1" noChangeArrowheads="1"/>
          </p:cNvSpPr>
          <p:nvPr>
            <p:ph type="sldNum"/>
          </p:nvPr>
        </p:nvSpPr>
        <p:spPr bwMode="auto">
          <a:xfrm>
            <a:off x="6553200" y="6308725"/>
            <a:ext cx="2132013" cy="45878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5946CBDA-8AFC-4C57-990E-99B28E700D8B}"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S PGothic" panose="020B0600070205080204" pitchFamily="34" charset="-128"/>
          <a:cs typeface="MS PGothic" charset="0"/>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anose="020B0600070205080204" pitchFamily="34" charset="-128"/>
          <a:cs typeface="MS PGothic" charset="0"/>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anose="020B0600070205080204" pitchFamily="34" charset="-128"/>
          <a:cs typeface="MS PGothic" charset="0"/>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anose="020B0600070205080204" pitchFamily="34" charset="-128"/>
          <a:cs typeface="MS PGothic" charset="0"/>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anose="020B0600070205080204" pitchFamily="34" charset="-128"/>
          <a:cs typeface="MS PGothic" charset="0"/>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4"/>
          <a:srcRect/>
          <a:stretch>
            <a:fillRect/>
          </a:stretch>
        </p:blipFill>
        <p:spPr bwMode="auto">
          <a:xfrm>
            <a:off x="-1588" y="0"/>
            <a:ext cx="9163051" cy="6858000"/>
          </a:xfrm>
          <a:prstGeom prst="rect">
            <a:avLst/>
          </a:prstGeom>
          <a:noFill/>
          <a:ln w="9525">
            <a:noFill/>
            <a:miter lim="800000"/>
            <a:headEnd/>
            <a:tailEnd/>
          </a:ln>
        </p:spPr>
      </p:pic>
      <p:sp>
        <p:nvSpPr>
          <p:cNvPr id="13315" name="Rectangle 2"/>
          <p:cNvSpPr>
            <a:spLocks noGrp="1" noChangeArrowheads="1"/>
          </p:cNvSpPr>
          <p:nvPr>
            <p:ph type="title"/>
          </p:nvPr>
        </p:nvSpPr>
        <p:spPr bwMode="auto">
          <a:xfrm>
            <a:off x="457200" y="274638"/>
            <a:ext cx="8228013" cy="11414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3316" name="Rectangle 3"/>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S PGothic" panose="020B0600070205080204" pitchFamily="34" charset="-128"/>
          <a:cs typeface="MS PGothic" charset="0"/>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anose="020B0600070205080204" pitchFamily="34" charset="-128"/>
          <a:cs typeface="MS PGothic" charset="0"/>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anose="020B0600070205080204" pitchFamily="34" charset="-128"/>
          <a:cs typeface="MS PGothic" charset="0"/>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anose="020B0600070205080204" pitchFamily="34" charset="-128"/>
          <a:cs typeface="MS PGothic" charset="0"/>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anose="020B0600070205080204" pitchFamily="34" charset="-128"/>
          <a:cs typeface="MS PGothic" charset="0"/>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C54"/>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3"/>
          <a:srcRect/>
          <a:stretch>
            <a:fillRect/>
          </a:stretch>
        </p:blipFill>
        <p:spPr bwMode="auto">
          <a:xfrm>
            <a:off x="4763" y="12700"/>
            <a:ext cx="9144000" cy="6858000"/>
          </a:xfrm>
          <a:prstGeom prst="rect">
            <a:avLst/>
          </a:prstGeom>
          <a:noFill/>
          <a:ln w="9525">
            <a:noFill/>
            <a:miter lim="800000"/>
            <a:headEnd/>
            <a:tailEnd/>
          </a:ln>
        </p:spPr>
      </p:pic>
      <p:pic>
        <p:nvPicPr>
          <p:cNvPr id="14339" name="Picture 2"/>
          <p:cNvPicPr>
            <a:picLocks noChangeAspect="1" noChangeArrowheads="1"/>
          </p:cNvPicPr>
          <p:nvPr/>
        </p:nvPicPr>
        <p:blipFill>
          <a:blip r:embed="rId14"/>
          <a:srcRect/>
          <a:stretch>
            <a:fillRect/>
          </a:stretch>
        </p:blipFill>
        <p:spPr bwMode="auto">
          <a:xfrm>
            <a:off x="5865813" y="6434138"/>
            <a:ext cx="3070225" cy="219075"/>
          </a:xfrm>
          <a:prstGeom prst="rect">
            <a:avLst/>
          </a:prstGeom>
          <a:noFill/>
          <a:ln w="9525">
            <a:noFill/>
            <a:miter lim="800000"/>
            <a:headEnd/>
            <a:tailEnd/>
          </a:ln>
        </p:spPr>
      </p:pic>
      <p:pic>
        <p:nvPicPr>
          <p:cNvPr id="14340" name="Picture 3"/>
          <p:cNvPicPr>
            <a:picLocks noChangeAspect="1" noChangeArrowheads="1"/>
          </p:cNvPicPr>
          <p:nvPr/>
        </p:nvPicPr>
        <p:blipFill>
          <a:blip r:embed="rId15"/>
          <a:srcRect/>
          <a:stretch>
            <a:fillRect/>
          </a:stretch>
        </p:blipFill>
        <p:spPr bwMode="auto">
          <a:xfrm>
            <a:off x="4763" y="0"/>
            <a:ext cx="9156700" cy="6858000"/>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57200" y="274638"/>
            <a:ext cx="8228013" cy="11414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4342" name="Rectangle 5"/>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charset="0"/>
          <a:ea typeface="MS PGothic" panose="020B0600070205080204" pitchFamily="34" charset="-128"/>
          <a:cs typeface="MS PGothic"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S PGothic" panose="020B0600070205080204" pitchFamily="34" charset="-128"/>
          <a:cs typeface="MS PGothic" charset="0"/>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anose="020B0600070205080204" pitchFamily="34" charset="-128"/>
          <a:cs typeface="MS PGothic" charset="0"/>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anose="020B0600070205080204" pitchFamily="34" charset="-128"/>
          <a:cs typeface="MS PGothic" charset="0"/>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anose="020B0600070205080204" pitchFamily="34" charset="-128"/>
          <a:cs typeface="MS PGothic" charset="0"/>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anose="020B0600070205080204" pitchFamily="34" charset="-128"/>
          <a:cs typeface="MS PGothic" charset="0"/>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hashtag/intermodal?source=feed_text&amp;story_id=990549104291350"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hyperlink" Target="https://www.facebook.com/hashtag/playitsafe?source=feed_text&amp;story_id=990549104291350" TargetMode="External"/><Relationship Id="rId4" Type="http://schemas.openxmlformats.org/officeDocument/2006/relationships/hyperlink" Target="https://www.facebook.com/hashtag/trainsafetyawarenessweek?source=feed_text&amp;story_id=99054910429135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hashtag/railroad?source=feed_text&amp;story_id=990816917597902"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4.jpeg"/><Relationship Id="rId4" Type="http://schemas.openxmlformats.org/officeDocument/2006/relationships/hyperlink" Target="http://abc11.tv/1cCoxo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hashtag/playitsafe?source=feed_text&amp;story_id=990890617590532" TargetMode="External"/><Relationship Id="rId3" Type="http://schemas.openxmlformats.org/officeDocument/2006/relationships/hyperlink" Target="https://www.facebook.com/pages/Alabama-Operation-Lifesaver/155516771158562" TargetMode="External"/><Relationship Id="rId7" Type="http://schemas.openxmlformats.org/officeDocument/2006/relationships/hyperlink" Target="https://www.facebook.com/hashtag/trainsafetyawarenessweek?source=feed_text&amp;story_id=990890617590532"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hyperlink" Target="https://www.facebook.com/hashtag/railroad?source=feed_text&amp;story_id=990890617590532" TargetMode="External"/><Relationship Id="rId5" Type="http://schemas.openxmlformats.org/officeDocument/2006/relationships/hyperlink" Target="https://www.facebook.com/CaleraFire" TargetMode="External"/><Relationship Id="rId4" Type="http://schemas.openxmlformats.org/officeDocument/2006/relationships/hyperlink" Target="https://www.facebook.com/AlabamaPower"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RideVRE" TargetMode="External"/><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hyperlink" Target="https://www.facebook.com/hashtag/playitsafe?source=feed_text&amp;story_id=990917177587876" TargetMode="External"/><Relationship Id="rId5" Type="http://schemas.openxmlformats.org/officeDocument/2006/relationships/hyperlink" Target="https://www.facebook.com/hashtag/trainsafetyawarenessweek?source=feed_text&amp;story_id=990917177587876" TargetMode="External"/><Relationship Id="rId4" Type="http://schemas.openxmlformats.org/officeDocument/2006/relationships/hyperlink" Target="https://www.facebook.com/hashtag/safety?source=feed_text&amp;story_id=99091717758787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hashtag/railroad?source=feed_text&amp;story_id=991327977546796"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7.jpeg"/><Relationship Id="rId5" Type="http://schemas.openxmlformats.org/officeDocument/2006/relationships/hyperlink" Target="https://www.facebook.com/hashtag/playitsafe?source=feed_text&amp;story_id=991327977546796" TargetMode="External"/><Relationship Id="rId4" Type="http://schemas.openxmlformats.org/officeDocument/2006/relationships/hyperlink" Target="https://www.facebook.com/hashtag/trainsafetyawarenessweek?source=feed_text&amp;story_id=99132797754679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hashtag/safety?source=feed_text&amp;story_id=991361017543492" TargetMode="Externa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hyperlink" Target="https://www.facebook.com/hashtag/trainsafetyawarenessweek?source=feed_text&amp;story_id=991361017543492" TargetMode="External"/><Relationship Id="rId5" Type="http://schemas.openxmlformats.org/officeDocument/2006/relationships/hyperlink" Target="https://www.facebook.com/hashtag/railroad?source=feed_text&amp;story_id=991361017543492" TargetMode="External"/><Relationship Id="rId4" Type="http://schemas.openxmlformats.org/officeDocument/2006/relationships/hyperlink" Target="https://www.facebook.com/hashtag/playitsafe?source=feed_text&amp;story_id=99136101754349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trirail"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hyperlink" Target="https://www.facebook.com/hashtag/playitsafe?source=feed_text&amp;story_id=988852271127700" TargetMode="External"/><Relationship Id="rId5" Type="http://schemas.openxmlformats.org/officeDocument/2006/relationships/hyperlink" Target="https://www.facebook.com/hashtag/tsaw?source=feed_text&amp;story_id=988852271127700" TargetMode="External"/><Relationship Id="rId4" Type="http://schemas.openxmlformats.org/officeDocument/2006/relationships/hyperlink" Target="https://www.facebook.com/hashtag/safety?source=feed_text&amp;story_id=9888522711277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hashtag/railroad?source=feed_text&amp;story_id=990021947677399"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hyperlink" Target="https://www.facebook.com/hashtag/rails?source=feed_text&amp;story_id=990021947677399" TargetMode="External"/><Relationship Id="rId4" Type="http://schemas.openxmlformats.org/officeDocument/2006/relationships/hyperlink" Target="https://www.facebook.com/hashtag/playitsafe?source=feed_text&amp;story_id=99002194767739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hashtag/intermodal?source=feed_text&amp;story_id=990480057631588"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hyperlink" Target="https://www.facebook.com/hashtag/playitsafe?source=feed_text&amp;story_id=990480057631588" TargetMode="External"/><Relationship Id="rId4" Type="http://schemas.openxmlformats.org/officeDocument/2006/relationships/hyperlink" Target="https://www.facebook.com/hashtag/trainsafetyawarenessweek?source=feed_text&amp;story_id=99048005763158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TennesseeHighwayPatrol"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1.jpeg"/><Relationship Id="rId5" Type="http://schemas.openxmlformats.org/officeDocument/2006/relationships/hyperlink" Target="https://www.facebook.com/hashtag/playitsafe?source=feed_text&amp;story_id=990106774335583" TargetMode="External"/><Relationship Id="rId4" Type="http://schemas.openxmlformats.org/officeDocument/2006/relationships/hyperlink" Target="https://www.facebook.com/hashtag/ilcad?source=feed_text&amp;story_id=9901067743355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hashtag/intermodal?source=feed_text&amp;story_id=990516170961310"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hyperlink" Target="https://www.facebook.com/hashtag/playitsafe?source=feed_text&amp;story_id=990516170961310" TargetMode="External"/><Relationship Id="rId4" Type="http://schemas.openxmlformats.org/officeDocument/2006/relationships/hyperlink" Target="https://www.facebook.com/hashtag/trainsafetyawarenessweek?source=feed_text&amp;story_id=9905161709613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371600" y="4546600"/>
            <a:ext cx="6400800" cy="863600"/>
          </a:xfrm>
          <a:prstGeom prst="rect">
            <a:avLst/>
          </a:prstGeom>
          <a:noFill/>
          <a:ln w="9525">
            <a:noFill/>
            <a:miter lim="800000"/>
            <a:headEnd/>
            <a:tailEnd/>
          </a:ln>
        </p:spPr>
        <p:txBody>
          <a:bodyPr/>
          <a:lstStyle/>
          <a:p>
            <a:pPr algn="ctr" eaLnBrk="1" hangingPunct="1">
              <a:lnSpc>
                <a:spcPct val="80000"/>
              </a:lnSpc>
              <a:spcBef>
                <a:spcPts val="425"/>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F6D00A"/>
                </a:solidFill>
                <a:cs typeface="Arial" pitchFamily="34" charset="0"/>
              </a:rPr>
              <a:t>Train Safety Awareness Week / </a:t>
            </a:r>
          </a:p>
          <a:p>
            <a:pPr algn="ctr" eaLnBrk="1" hangingPunct="1">
              <a:lnSpc>
                <a:spcPct val="80000"/>
              </a:lnSpc>
              <a:spcBef>
                <a:spcPts val="425"/>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F6D00A"/>
                </a:solidFill>
                <a:cs typeface="Arial" pitchFamily="34" charset="0"/>
              </a:rPr>
              <a:t>International Level Crossing Awareness Day </a:t>
            </a:r>
          </a:p>
          <a:p>
            <a:pPr algn="ctr" eaLnBrk="1" hangingPunct="1">
              <a:lnSpc>
                <a:spcPct val="80000"/>
              </a:lnSpc>
              <a:spcBef>
                <a:spcPts val="425"/>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6D00A"/>
                </a:solidFill>
                <a:cs typeface="Arial" pitchFamily="34" charset="0"/>
              </a:rPr>
              <a:t>Social Recap</a:t>
            </a:r>
          </a:p>
          <a:p>
            <a:pPr algn="ctr" eaLnBrk="1" hangingPunct="1">
              <a:lnSpc>
                <a:spcPct val="80000"/>
              </a:lnSpc>
              <a:spcBef>
                <a:spcPts val="425"/>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F6D00A"/>
                </a:solidFill>
                <a:cs typeface="Arial" pitchFamily="34" charset="0"/>
              </a:rPr>
              <a:t>5/31/15 – 6/5/15</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8: June 4,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34818" name="TextBox 5"/>
          <p:cNvSpPr txBox="1">
            <a:spLocks noChangeArrowheads="1"/>
          </p:cNvSpPr>
          <p:nvPr/>
        </p:nvSpPr>
        <p:spPr bwMode="auto">
          <a:xfrm>
            <a:off x="457200" y="2514600"/>
            <a:ext cx="4495800" cy="18161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b="1"/>
              <a:t>“</a:t>
            </a:r>
            <a:r>
              <a:rPr lang="en-US" altLang="ja-JP" sz="1400"/>
              <a:t>We</a:t>
            </a:r>
            <a:r>
              <a:rPr lang="en-US" altLang="en-US" sz="1400"/>
              <a:t>’</a:t>
            </a:r>
            <a:r>
              <a:rPr lang="en-US" altLang="ja-JP" sz="1400"/>
              <a:t>re also asking professional truck drivers at Hulsey </a:t>
            </a:r>
            <a:r>
              <a:rPr lang="en-US" altLang="ja-JP" sz="1400">
                <a:hlinkClick r:id="rId3"/>
              </a:rPr>
              <a:t>‪#‎Intermodal</a:t>
            </a:r>
            <a:r>
              <a:rPr lang="en-US" altLang="ja-JP" sz="1400"/>
              <a:t> Terminal in Georgia to take the Pro Driver Challenge. </a:t>
            </a:r>
            <a:r>
              <a:rPr lang="en-US" altLang="ja-JP" sz="1400">
                <a:hlinkClick r:id="rId4"/>
              </a:rPr>
              <a:t>‪#‎TrainSafetyAwarenessWeek</a:t>
            </a:r>
            <a:r>
              <a:rPr lang="en-US" altLang="ja-JP" sz="1400"/>
              <a:t> </a:t>
            </a:r>
            <a:r>
              <a:rPr lang="en-US" altLang="ja-JP" sz="1400">
                <a:hlinkClick r:id="rId5"/>
              </a:rPr>
              <a:t>#‎PlayItSafe</a:t>
            </a:r>
            <a:r>
              <a:rPr lang="en-US" altLang="en-US" sz="1400"/>
              <a:t>”</a:t>
            </a:r>
            <a:endParaRPr lang="en-US" altLang="ja-JP"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6,256</a:t>
            </a:r>
            <a:br>
              <a:rPr lang="en-US" sz="1400"/>
            </a:br>
            <a:r>
              <a:rPr lang="en-US" sz="1400" b="1"/>
              <a:t>Post Clicks</a:t>
            </a:r>
            <a:r>
              <a:rPr lang="en-US" sz="1400"/>
              <a:t>: 722</a:t>
            </a:r>
          </a:p>
          <a:p>
            <a:pPr eaLnBrk="1" hangingPunct="1">
              <a:buClr>
                <a:srgbClr val="000000"/>
              </a:buClr>
              <a:buSzPct val="100000"/>
              <a:buFont typeface="Times New Roman" pitchFamily="18" charset="0"/>
              <a:buNone/>
            </a:pPr>
            <a:r>
              <a:rPr lang="en-US" sz="1400" b="1"/>
              <a:t>Likes, Comments &amp; Shares</a:t>
            </a:r>
            <a:r>
              <a:rPr lang="en-US" sz="1400"/>
              <a:t>: 255</a:t>
            </a:r>
          </a:p>
        </p:txBody>
      </p:sp>
      <p:sp>
        <p:nvSpPr>
          <p:cNvPr id="34819"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2" name="Picture 1" descr="Screen shot 2015-06-11 at 12.55.24 PM.png"/>
          <p:cNvPicPr>
            <a:picLocks noChangeAspect="1"/>
          </p:cNvPicPr>
          <p:nvPr/>
        </p:nvPicPr>
        <p:blipFill>
          <a:blip r:embed="rId6"/>
          <a:srcRect/>
          <a:stretch>
            <a:fillRect/>
          </a:stretch>
        </p:blipFill>
        <p:spPr bwMode="auto">
          <a:xfrm>
            <a:off x="4876800" y="914400"/>
            <a:ext cx="4048125" cy="4956175"/>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9: June 5,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36866" name="TextBox 5"/>
          <p:cNvSpPr txBox="1">
            <a:spLocks noChangeArrowheads="1"/>
          </p:cNvSpPr>
          <p:nvPr/>
        </p:nvSpPr>
        <p:spPr bwMode="auto">
          <a:xfrm>
            <a:off x="457200" y="2514600"/>
            <a:ext cx="4495800" cy="18161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b="1"/>
              <a:t>“</a:t>
            </a:r>
            <a:r>
              <a:rPr lang="en-US" altLang="ja-JP" sz="1400"/>
              <a:t>Officials in North Carolina conduct a crossing blitz to remind drivers to stay off the </a:t>
            </a:r>
            <a:r>
              <a:rPr lang="en-US" altLang="ja-JP" sz="1400">
                <a:hlinkClick r:id="rId3"/>
              </a:rPr>
              <a:t>‪#‎railroad</a:t>
            </a:r>
            <a:r>
              <a:rPr lang="en-US" altLang="ja-JP" sz="1400"/>
              <a:t> tracks. Read more about the outreach here: </a:t>
            </a:r>
            <a:r>
              <a:rPr lang="en-US" altLang="ja-JP" sz="1400">
                <a:hlinkClick r:id="rId4"/>
              </a:rPr>
              <a:t>http://abc11.tv/1cCoxoL</a:t>
            </a:r>
            <a:r>
              <a:rPr lang="en-US" altLang="en-US" sz="1400"/>
              <a:t>”</a:t>
            </a:r>
            <a:endParaRPr lang="en-US" altLang="ja-JP"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3,880</a:t>
            </a:r>
            <a:br>
              <a:rPr lang="en-US" sz="1400"/>
            </a:br>
            <a:r>
              <a:rPr lang="en-US" sz="1400" b="1"/>
              <a:t>Post Clicks:</a:t>
            </a:r>
            <a:r>
              <a:rPr lang="en-US" sz="1400"/>
              <a:t> 350</a:t>
            </a:r>
            <a:br>
              <a:rPr lang="en-US" sz="1400"/>
            </a:br>
            <a:r>
              <a:rPr lang="en-US" sz="1400" b="1"/>
              <a:t>Likes, Comments &amp; Shares:</a:t>
            </a:r>
            <a:r>
              <a:rPr lang="en-US" sz="1400"/>
              <a:t> 150</a:t>
            </a:r>
          </a:p>
        </p:txBody>
      </p:sp>
      <p:sp>
        <p:nvSpPr>
          <p:cNvPr id="36867"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3" name="Picture 2" descr="Screen shot 2015-06-11 at 12.55.02 PM.png"/>
          <p:cNvPicPr>
            <a:picLocks noChangeAspect="1"/>
          </p:cNvPicPr>
          <p:nvPr/>
        </p:nvPicPr>
        <p:blipFill>
          <a:blip r:embed="rId5"/>
          <a:srcRect/>
          <a:stretch>
            <a:fillRect/>
          </a:stretch>
        </p:blipFill>
        <p:spPr bwMode="auto">
          <a:xfrm>
            <a:off x="4953000" y="990600"/>
            <a:ext cx="3908425" cy="4956175"/>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10: June 5,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38914" name="TextBox 5"/>
          <p:cNvSpPr txBox="1">
            <a:spLocks noChangeArrowheads="1"/>
          </p:cNvSpPr>
          <p:nvPr/>
        </p:nvSpPr>
        <p:spPr bwMode="auto">
          <a:xfrm>
            <a:off x="457200" y="2514600"/>
            <a:ext cx="4495800" cy="246221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We</a:t>
            </a:r>
            <a:r>
              <a:rPr lang="en-US" altLang="en-US" sz="1400"/>
              <a:t>’</a:t>
            </a:r>
            <a:r>
              <a:rPr lang="en-US" sz="1400"/>
              <a:t>re at the Rail Museum in Calera with Alabama DOT, </a:t>
            </a:r>
            <a:r>
              <a:rPr lang="en-US" sz="1400">
                <a:hlinkClick r:id="rId3"/>
              </a:rPr>
              <a:t>Alabama Operation Lifesaver</a:t>
            </a:r>
            <a:r>
              <a:rPr lang="en-US" sz="1400"/>
              <a:t>, </a:t>
            </a:r>
            <a:r>
              <a:rPr lang="en-US" sz="1400">
                <a:hlinkClick r:id="rId4"/>
              </a:rPr>
              <a:t>Alabama Power</a:t>
            </a:r>
            <a:r>
              <a:rPr lang="en-US" sz="1400"/>
              <a:t>, State Troopers and the </a:t>
            </a:r>
            <a:r>
              <a:rPr lang="en-US" sz="1400">
                <a:hlinkClick r:id="rId5"/>
              </a:rPr>
              <a:t>Calera Fire Department</a:t>
            </a:r>
            <a:r>
              <a:rPr lang="en-US" sz="1400"/>
              <a:t> to help teach local YMCA kids the importance of staying off </a:t>
            </a:r>
            <a:r>
              <a:rPr lang="en-US" sz="1400">
                <a:hlinkClick r:id="rId6"/>
              </a:rPr>
              <a:t>‪#‎railroad</a:t>
            </a:r>
            <a:r>
              <a:rPr lang="en-US" sz="1400"/>
              <a:t> tracks. We've had over 1,700 attendees in our 2-day</a:t>
            </a:r>
            <a:r>
              <a:rPr lang="en-US" altLang="en-US" sz="1400"/>
              <a:t>”</a:t>
            </a:r>
            <a:r>
              <a:rPr lang="en-US" sz="1400"/>
              <a:t> effort!</a:t>
            </a:r>
            <a:r>
              <a:rPr lang="en-US" sz="1400">
                <a:hlinkClick r:id="rId7"/>
              </a:rPr>
              <a:t>‪ #‎TrainSafetyAwarenessWeek</a:t>
            </a:r>
            <a:r>
              <a:rPr lang="en-US" sz="1400"/>
              <a:t>  </a:t>
            </a:r>
            <a:r>
              <a:rPr lang="en-US" sz="1400">
                <a:hlinkClick r:id="rId8"/>
              </a:rPr>
              <a:t>‪#‎PlayItSafe</a:t>
            </a:r>
            <a:r>
              <a:rPr lang="en-US" altLang="en-US" sz="1400"/>
              <a:t>”</a:t>
            </a:r>
            <a:endParaRPr lang="en-US"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3,640</a:t>
            </a:r>
            <a:br>
              <a:rPr lang="en-US" sz="1400"/>
            </a:br>
            <a:r>
              <a:rPr lang="en-US" sz="1400" b="1"/>
              <a:t>Post Clicks</a:t>
            </a:r>
            <a:r>
              <a:rPr lang="en-US" sz="1400"/>
              <a:t>: 79</a:t>
            </a:r>
          </a:p>
          <a:p>
            <a:pPr eaLnBrk="1" hangingPunct="1">
              <a:buClr>
                <a:srgbClr val="000000"/>
              </a:buClr>
              <a:buSzPct val="100000"/>
              <a:buFont typeface="Times New Roman" pitchFamily="18" charset="0"/>
              <a:buNone/>
            </a:pPr>
            <a:r>
              <a:rPr lang="en-US" sz="1400" b="1"/>
              <a:t>Likes, Comments &amp; Shares:</a:t>
            </a:r>
            <a:r>
              <a:rPr lang="en-US" sz="1400"/>
              <a:t> 185</a:t>
            </a:r>
          </a:p>
        </p:txBody>
      </p:sp>
      <p:sp>
        <p:nvSpPr>
          <p:cNvPr id="38915"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2" name="Picture 1" descr="Screen shot 2015-06-11 at 1.26.10 PM.png"/>
          <p:cNvPicPr>
            <a:picLocks noChangeAspect="1"/>
          </p:cNvPicPr>
          <p:nvPr/>
        </p:nvPicPr>
        <p:blipFill>
          <a:blip r:embed="rId9"/>
          <a:srcRect/>
          <a:stretch>
            <a:fillRect/>
          </a:stretch>
        </p:blipFill>
        <p:spPr bwMode="auto">
          <a:xfrm>
            <a:off x="5105400" y="1592263"/>
            <a:ext cx="3879850" cy="3673475"/>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11: June 5,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40962" name="TextBox 5"/>
          <p:cNvSpPr txBox="1">
            <a:spLocks noChangeArrowheads="1"/>
          </p:cNvSpPr>
          <p:nvPr/>
        </p:nvSpPr>
        <p:spPr bwMode="auto">
          <a:xfrm>
            <a:off x="457200" y="2514600"/>
            <a:ext cx="4495800" cy="20320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We partnered with </a:t>
            </a:r>
            <a:r>
              <a:rPr lang="en-US" sz="1400">
                <a:hlinkClick r:id="rId3"/>
              </a:rPr>
              <a:t>Virginia Railway Express</a:t>
            </a:r>
            <a:r>
              <a:rPr lang="en-US" sz="1400"/>
              <a:t> to conduct a </a:t>
            </a:r>
            <a:r>
              <a:rPr lang="en-US" sz="1400">
                <a:hlinkClick r:id="rId4"/>
              </a:rPr>
              <a:t>‪#‎safety</a:t>
            </a:r>
            <a:r>
              <a:rPr lang="en-US" sz="1400"/>
              <a:t> blitz in Fredericksburg to remind Mine Road commuters to use caution around railroad tracks. </a:t>
            </a:r>
            <a:r>
              <a:rPr lang="en-US" sz="1400">
                <a:hlinkClick r:id="rId5"/>
              </a:rPr>
              <a:t>‪#‎TrainSafetyAwarenessWeek</a:t>
            </a:r>
            <a:r>
              <a:rPr lang="en-US" sz="1400"/>
              <a:t>  </a:t>
            </a:r>
            <a:r>
              <a:rPr lang="en-US" sz="1400">
                <a:hlinkClick r:id="rId6"/>
              </a:rPr>
              <a:t>‪#‎PlayItSafe</a:t>
            </a:r>
            <a:r>
              <a:rPr lang="en-US" altLang="en-US" sz="1400"/>
              <a:t>”</a:t>
            </a:r>
            <a:endParaRPr lang="en-US"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3,150</a:t>
            </a:r>
            <a:br>
              <a:rPr lang="en-US" sz="1400"/>
            </a:br>
            <a:r>
              <a:rPr lang="en-US" sz="1400" b="1"/>
              <a:t>Post Clicks:</a:t>
            </a:r>
            <a:r>
              <a:rPr lang="en-US" sz="1400"/>
              <a:t> 240</a:t>
            </a:r>
          </a:p>
          <a:p>
            <a:pPr eaLnBrk="1" hangingPunct="1">
              <a:buClr>
                <a:srgbClr val="000000"/>
              </a:buClr>
              <a:buSzPct val="100000"/>
              <a:buFont typeface="Times New Roman" pitchFamily="18" charset="0"/>
              <a:buNone/>
            </a:pPr>
            <a:r>
              <a:rPr lang="en-US" sz="1400" b="1"/>
              <a:t>Likes, Comments &amp; Shares:</a:t>
            </a:r>
            <a:r>
              <a:rPr lang="en-US" sz="1400"/>
              <a:t> 164</a:t>
            </a:r>
          </a:p>
          <a:p>
            <a:pPr eaLnBrk="1" hangingPunct="1">
              <a:buClr>
                <a:srgbClr val="000000"/>
              </a:buClr>
              <a:buSzPct val="100000"/>
              <a:buFont typeface="Times New Roman" pitchFamily="18" charset="0"/>
              <a:buNone/>
            </a:pPr>
            <a:endParaRPr lang="en-US" sz="1400"/>
          </a:p>
        </p:txBody>
      </p:sp>
      <p:sp>
        <p:nvSpPr>
          <p:cNvPr id="40963"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3" name="Picture 2" descr="Screen shot 2015-06-11 at 1.23.09 PM.png"/>
          <p:cNvPicPr>
            <a:picLocks noChangeAspect="1"/>
          </p:cNvPicPr>
          <p:nvPr/>
        </p:nvPicPr>
        <p:blipFill>
          <a:blip r:embed="rId7"/>
          <a:srcRect/>
          <a:stretch>
            <a:fillRect/>
          </a:stretch>
        </p:blipFill>
        <p:spPr bwMode="auto">
          <a:xfrm>
            <a:off x="5029200" y="914400"/>
            <a:ext cx="3930650" cy="4968875"/>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12: June 6,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43010" name="TextBox 5"/>
          <p:cNvSpPr txBox="1">
            <a:spLocks noChangeArrowheads="1"/>
          </p:cNvSpPr>
          <p:nvPr/>
        </p:nvSpPr>
        <p:spPr bwMode="auto">
          <a:xfrm>
            <a:off x="457200" y="2514600"/>
            <a:ext cx="4495800" cy="18161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b="1"/>
              <a:t>“</a:t>
            </a:r>
            <a:r>
              <a:rPr lang="en-US" altLang="ja-JP" sz="1400"/>
              <a:t>We participated in the Garrett, Indiana train days. Along with the Major, we educated local kids on staying off  </a:t>
            </a:r>
            <a:r>
              <a:rPr lang="en-US" altLang="ja-JP" sz="1400">
                <a:hlinkClick r:id="rId3"/>
              </a:rPr>
              <a:t>‪#‎railroad</a:t>
            </a:r>
            <a:r>
              <a:rPr lang="en-US" altLang="ja-JP" sz="1400"/>
              <a:t> tracks. </a:t>
            </a:r>
            <a:r>
              <a:rPr lang="en-US" altLang="ja-JP" sz="1400">
                <a:hlinkClick r:id="rId4"/>
              </a:rPr>
              <a:t>‪#‎TrainSafetyAwarenessWeek</a:t>
            </a:r>
            <a:r>
              <a:rPr lang="en-US" altLang="ja-JP" sz="1400"/>
              <a:t> </a:t>
            </a:r>
            <a:r>
              <a:rPr lang="en-US" altLang="ja-JP" sz="1400">
                <a:hlinkClick r:id="rId5"/>
              </a:rPr>
              <a:t>‪#‎PlayItSafe</a:t>
            </a:r>
            <a:r>
              <a:rPr lang="en-US" altLang="en-US" sz="1400"/>
              <a:t>”</a:t>
            </a:r>
            <a:r>
              <a:rPr lang="en-US" altLang="ja-JP" sz="1400"/>
              <a:t/>
            </a:r>
            <a:br>
              <a:rPr lang="en-US" altLang="ja-JP" sz="1400"/>
            </a:br>
            <a:endParaRPr lang="en-US" altLang="ja-JP" sz="1400"/>
          </a:p>
          <a:p>
            <a:pPr eaLnBrk="1" hangingPunct="1">
              <a:buClr>
                <a:srgbClr val="000000"/>
              </a:buClr>
              <a:buSzPct val="100000"/>
              <a:buFont typeface="Times New Roman" pitchFamily="18" charset="0"/>
              <a:buNone/>
            </a:pPr>
            <a:r>
              <a:rPr lang="en-US" sz="1400" b="1"/>
              <a:t>Reach</a:t>
            </a:r>
            <a:r>
              <a:rPr lang="en-US" sz="1400"/>
              <a:t>: 2,009</a:t>
            </a:r>
          </a:p>
          <a:p>
            <a:pPr eaLnBrk="1" hangingPunct="1">
              <a:buClr>
                <a:srgbClr val="000000"/>
              </a:buClr>
              <a:buSzPct val="100000"/>
              <a:buFont typeface="Times New Roman" pitchFamily="18" charset="0"/>
              <a:buNone/>
            </a:pPr>
            <a:r>
              <a:rPr lang="en-US" sz="1400" b="1"/>
              <a:t>Post Clicks</a:t>
            </a:r>
            <a:r>
              <a:rPr lang="en-US" sz="1400"/>
              <a:t>: 135</a:t>
            </a:r>
            <a:br>
              <a:rPr lang="en-US" sz="1400"/>
            </a:br>
            <a:r>
              <a:rPr lang="en-US" sz="1400" b="1"/>
              <a:t>Likes, Comments &amp; Shares</a:t>
            </a:r>
            <a:r>
              <a:rPr lang="en-US" sz="1400"/>
              <a:t>: 101</a:t>
            </a:r>
          </a:p>
        </p:txBody>
      </p:sp>
      <p:sp>
        <p:nvSpPr>
          <p:cNvPr id="43011"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3" name="Picture 2" descr="Screen shot 2015-06-11 at 1.25.51 PM.png"/>
          <p:cNvPicPr>
            <a:picLocks noChangeAspect="1"/>
          </p:cNvPicPr>
          <p:nvPr/>
        </p:nvPicPr>
        <p:blipFill>
          <a:blip r:embed="rId6"/>
          <a:srcRect/>
          <a:stretch>
            <a:fillRect/>
          </a:stretch>
        </p:blipFill>
        <p:spPr bwMode="auto">
          <a:xfrm>
            <a:off x="5105400" y="931863"/>
            <a:ext cx="3810000" cy="4994275"/>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13: June 6,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45058" name="TextBox 5"/>
          <p:cNvSpPr txBox="1">
            <a:spLocks noChangeArrowheads="1"/>
          </p:cNvSpPr>
          <p:nvPr/>
        </p:nvSpPr>
        <p:spPr bwMode="auto">
          <a:xfrm>
            <a:off x="457200" y="4343400"/>
            <a:ext cx="8229600" cy="246221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This week we teamed up with other transportation companies, first responders, truck drivers, teachers and students to help educate our communities on the value of railroad </a:t>
            </a:r>
            <a:r>
              <a:rPr lang="en-US" sz="1400">
                <a:hlinkClick r:id="rId3"/>
              </a:rPr>
              <a:t>‪#‎safety</a:t>
            </a:r>
            <a:r>
              <a:rPr lang="en-US" sz="1400"/>
              <a:t>. Thank you to all the local volunteers and workers from Operation Lifesaver and The Department of Transportation for your valuable partnership. And thank you to all the police, firefighters and first responders who help to keep us safe everyday. Although Train Safety Awareness Week is coming to a close, our safety outreach continues year-round. Remember to  always  </a:t>
            </a:r>
            <a:r>
              <a:rPr lang="en-US" sz="1400">
                <a:hlinkClick r:id="rId4"/>
              </a:rPr>
              <a:t>‪#‎PlayItSafe</a:t>
            </a:r>
            <a:r>
              <a:rPr lang="en-US" sz="1400"/>
              <a:t> around </a:t>
            </a:r>
            <a:r>
              <a:rPr lang="en-US" sz="1400">
                <a:hlinkClick r:id="rId5"/>
              </a:rPr>
              <a:t>‪#‎railroad</a:t>
            </a:r>
            <a:r>
              <a:rPr lang="en-US" sz="1400"/>
              <a:t> tracks. csxplayitsafe.com </a:t>
            </a:r>
            <a:r>
              <a:rPr lang="en-US" sz="1400">
                <a:hlinkClick r:id="rId6"/>
              </a:rPr>
              <a:t>#‎TrainSafetyAwarenessWeek</a:t>
            </a:r>
            <a:r>
              <a:rPr lang="en-US" altLang="en-US" sz="1400"/>
              <a:t>”</a:t>
            </a:r>
            <a:endParaRPr lang="en-US"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2,192</a:t>
            </a:r>
            <a:br>
              <a:rPr lang="en-US" sz="1400"/>
            </a:br>
            <a:r>
              <a:rPr lang="en-US" sz="1400" b="1"/>
              <a:t>Post Clicks:</a:t>
            </a:r>
            <a:r>
              <a:rPr lang="en-US" sz="1400"/>
              <a:t> 43</a:t>
            </a:r>
          </a:p>
          <a:p>
            <a:pPr eaLnBrk="1" hangingPunct="1">
              <a:buClr>
                <a:srgbClr val="000000"/>
              </a:buClr>
              <a:buSzPct val="100000"/>
              <a:buFont typeface="Times New Roman" pitchFamily="18" charset="0"/>
              <a:buNone/>
            </a:pPr>
            <a:r>
              <a:rPr lang="en-US" sz="1400" b="1"/>
              <a:t>Likes, Comments &amp; Shares</a:t>
            </a:r>
            <a:r>
              <a:rPr lang="en-US" sz="1400"/>
              <a:t>:  91</a:t>
            </a:r>
          </a:p>
        </p:txBody>
      </p:sp>
      <p:sp>
        <p:nvSpPr>
          <p:cNvPr id="45059" name="Rectangle 7"/>
          <p:cNvSpPr>
            <a:spLocks noChangeArrowheads="1"/>
          </p:cNvSpPr>
          <p:nvPr/>
        </p:nvSpPr>
        <p:spPr bwMode="auto">
          <a:xfrm>
            <a:off x="457200" y="39624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2" name="Picture 1" descr="Screen shot 2015-06-11 at 1.25.33 PM.png"/>
          <p:cNvPicPr>
            <a:picLocks noChangeAspect="1"/>
          </p:cNvPicPr>
          <p:nvPr/>
        </p:nvPicPr>
        <p:blipFill>
          <a:blip r:embed="rId7"/>
          <a:srcRect/>
          <a:stretch>
            <a:fillRect/>
          </a:stretch>
        </p:blipFill>
        <p:spPr bwMode="auto">
          <a:xfrm>
            <a:off x="2301875" y="1600200"/>
            <a:ext cx="4540250" cy="2468563"/>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Analysis Totals</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18434" name="TextBox 5"/>
          <p:cNvSpPr txBox="1">
            <a:spLocks noChangeArrowheads="1"/>
          </p:cNvSpPr>
          <p:nvPr/>
        </p:nvSpPr>
        <p:spPr bwMode="auto">
          <a:xfrm>
            <a:off x="381000" y="2362200"/>
            <a:ext cx="8229600" cy="184626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5000" b="1"/>
              <a:t>Total Posts: </a:t>
            </a:r>
            <a:r>
              <a:rPr lang="en-US" sz="5000"/>
              <a:t>13</a:t>
            </a:r>
          </a:p>
          <a:p>
            <a:pPr eaLnBrk="1" hangingPunct="1">
              <a:buClr>
                <a:srgbClr val="000000"/>
              </a:buClr>
              <a:buSzPct val="100000"/>
              <a:buFont typeface="Times New Roman" pitchFamily="18" charset="0"/>
              <a:buNone/>
            </a:pPr>
            <a:r>
              <a:rPr lang="en-US" sz="5000" b="1"/>
              <a:t>Reach:</a:t>
            </a:r>
            <a:r>
              <a:rPr lang="en-US" sz="5000"/>
              <a:t> 49,761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1: May 31,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20482" name="Rectangle 7"/>
          <p:cNvSpPr>
            <a:spLocks noChangeArrowheads="1"/>
          </p:cNvSpPr>
          <p:nvPr/>
        </p:nvSpPr>
        <p:spPr bwMode="auto">
          <a:xfrm>
            <a:off x="457200" y="4114800"/>
            <a:ext cx="3724275" cy="83026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a:p>
            <a:pPr eaLnBrk="1" hangingPunct="1">
              <a:buClr>
                <a:srgbClr val="000000"/>
              </a:buClr>
              <a:buSzPct val="100000"/>
              <a:buFont typeface="Times New Roman" pitchFamily="18" charset="0"/>
              <a:buNone/>
            </a:pPr>
            <a:endParaRPr lang="en-US" b="1">
              <a:solidFill>
                <a:srgbClr val="F6D00A"/>
              </a:solidFill>
              <a:cs typeface="Arial" pitchFamily="34" charset="0"/>
            </a:endParaRPr>
          </a:p>
        </p:txBody>
      </p:sp>
      <p:sp>
        <p:nvSpPr>
          <p:cNvPr id="20483" name="TextBox 5"/>
          <p:cNvSpPr txBox="1">
            <a:spLocks noChangeArrowheads="1"/>
          </p:cNvSpPr>
          <p:nvPr/>
        </p:nvSpPr>
        <p:spPr bwMode="auto">
          <a:xfrm>
            <a:off x="457200" y="4508500"/>
            <a:ext cx="8229600" cy="18161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b="1"/>
              <a:t>“</a:t>
            </a:r>
            <a:r>
              <a:rPr lang="en-US" altLang="ja-JP" sz="1400">
                <a:hlinkClick r:id="rId3"/>
              </a:rPr>
              <a:t>Tri-Rail</a:t>
            </a:r>
            <a:r>
              <a:rPr lang="en-US" altLang="ja-JP" sz="1400"/>
              <a:t> has declared May 31-June 6 Train Safety Awareness Week! Celebrate this important  </a:t>
            </a:r>
            <a:r>
              <a:rPr lang="en-US" altLang="ja-JP" sz="1400">
                <a:hlinkClick r:id="rId4"/>
              </a:rPr>
              <a:t>‪#‎safety</a:t>
            </a:r>
            <a:r>
              <a:rPr lang="en-US" altLang="ja-JP" sz="1400"/>
              <a:t> initiative with us as industry volunteers, law enforcement officials and emergency responders collaborate to educate about safe behavior around train tracks and grade crossings.</a:t>
            </a:r>
            <a:r>
              <a:rPr lang="en-US" altLang="ja-JP" sz="1400">
                <a:hlinkClick r:id="rId5"/>
              </a:rPr>
              <a:t>‪ #‎TSAW</a:t>
            </a:r>
            <a:r>
              <a:rPr lang="en-US" altLang="ja-JP" sz="1400"/>
              <a:t> </a:t>
            </a:r>
            <a:r>
              <a:rPr lang="en-US" altLang="ja-JP" sz="1400">
                <a:hlinkClick r:id="rId6"/>
              </a:rPr>
              <a:t>‪#‎PlayItSafe</a:t>
            </a:r>
            <a:r>
              <a:rPr lang="en-US" altLang="en-US" sz="1400"/>
              <a:t>”</a:t>
            </a:r>
            <a:endParaRPr lang="en-US" altLang="ja-JP"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2,886 </a:t>
            </a:r>
            <a:r>
              <a:rPr lang="en-US" sz="1400" b="1"/>
              <a:t>Post Clicks</a:t>
            </a:r>
            <a:r>
              <a:rPr lang="en-US" sz="1400"/>
              <a:t>: 56 </a:t>
            </a:r>
            <a:r>
              <a:rPr lang="en-US" sz="1400" b="1"/>
              <a:t>Likes, Comments &amp; Shares</a:t>
            </a:r>
            <a:r>
              <a:rPr lang="en-US" sz="1400"/>
              <a:t>: 104</a:t>
            </a:r>
          </a:p>
        </p:txBody>
      </p:sp>
      <p:pic>
        <p:nvPicPr>
          <p:cNvPr id="20484" name="Picture 2"/>
          <p:cNvPicPr>
            <a:picLocks noChangeAspect="1"/>
          </p:cNvPicPr>
          <p:nvPr/>
        </p:nvPicPr>
        <p:blipFill>
          <a:blip r:embed="rId7"/>
          <a:srcRect/>
          <a:stretch>
            <a:fillRect/>
          </a:stretch>
        </p:blipFill>
        <p:spPr bwMode="auto">
          <a:xfrm>
            <a:off x="2514600" y="1720850"/>
            <a:ext cx="4114800" cy="2028825"/>
          </a:xfrm>
          <a:prstGeom prst="rect">
            <a:avLst/>
          </a:prstGeom>
          <a:noFill/>
          <a:ln w="38100">
            <a:solidFill>
              <a:schemeClr val="tx1"/>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2: June 2,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22530" name="Rectangle 7"/>
          <p:cNvSpPr>
            <a:spLocks noChangeArrowheads="1"/>
          </p:cNvSpPr>
          <p:nvPr/>
        </p:nvSpPr>
        <p:spPr bwMode="auto">
          <a:xfrm>
            <a:off x="457200" y="4419600"/>
            <a:ext cx="3724275" cy="46196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Twitter</a:t>
            </a:r>
          </a:p>
        </p:txBody>
      </p:sp>
      <p:pic>
        <p:nvPicPr>
          <p:cNvPr id="2" name="Picture 1" descr="Screen shot 2015-06-11 at 1.16.57 PM.png"/>
          <p:cNvPicPr>
            <a:picLocks noChangeAspect="1"/>
          </p:cNvPicPr>
          <p:nvPr/>
        </p:nvPicPr>
        <p:blipFill>
          <a:blip r:embed="rId3"/>
          <a:srcRect/>
          <a:stretch>
            <a:fillRect/>
          </a:stretch>
        </p:blipFill>
        <p:spPr bwMode="auto">
          <a:xfrm>
            <a:off x="2495550" y="1447800"/>
            <a:ext cx="4152900" cy="32004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
        <p:nvSpPr>
          <p:cNvPr id="22532" name="TextBox 5"/>
          <p:cNvSpPr txBox="1">
            <a:spLocks noChangeArrowheads="1"/>
          </p:cNvSpPr>
          <p:nvPr/>
        </p:nvSpPr>
        <p:spPr bwMode="auto">
          <a:xfrm>
            <a:off x="457200" y="4800600"/>
            <a:ext cx="8229600" cy="16002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Our coordinators are receiving chemistry training at the Atlanta REDI  center. #TrainSafetyAwarenessWeek #PlayItSafe</a:t>
            </a:r>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Impressions:</a:t>
            </a:r>
            <a:r>
              <a:rPr lang="en-US" sz="1400"/>
              <a:t> 3,504</a:t>
            </a:r>
            <a:br>
              <a:rPr lang="en-US" sz="1400"/>
            </a:br>
            <a:r>
              <a:rPr lang="en-US" sz="1400" b="1"/>
              <a:t>Embedded Media Views: 47</a:t>
            </a:r>
            <a:r>
              <a:rPr lang="en-US" sz="1400"/>
              <a:t/>
            </a:r>
            <a:br>
              <a:rPr lang="en-US" sz="1400"/>
            </a:br>
            <a:r>
              <a:rPr lang="en-US" sz="1400" b="1"/>
              <a:t>Retweets: 11</a:t>
            </a:r>
          </a:p>
          <a:p>
            <a:pPr eaLnBrk="1" hangingPunct="1">
              <a:buClr>
                <a:srgbClr val="000000"/>
              </a:buClr>
              <a:buSzPct val="100000"/>
              <a:buFont typeface="Times New Roman" pitchFamily="18" charset="0"/>
              <a:buNone/>
            </a:pPr>
            <a:r>
              <a:rPr lang="en-US" sz="1400" b="1"/>
              <a:t>Favorites: 7</a:t>
            </a:r>
            <a:endParaRPr lang="en-US" sz="1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3: June 3,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24578" name="Rectangle 7"/>
          <p:cNvSpPr>
            <a:spLocks noChangeArrowheads="1"/>
          </p:cNvSpPr>
          <p:nvPr/>
        </p:nvSpPr>
        <p:spPr bwMode="auto">
          <a:xfrm>
            <a:off x="457200" y="4559300"/>
            <a:ext cx="3724275" cy="83026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a:p>
            <a:pPr eaLnBrk="1" hangingPunct="1">
              <a:buClr>
                <a:srgbClr val="000000"/>
              </a:buClr>
              <a:buSzPct val="100000"/>
              <a:buFont typeface="Times New Roman" pitchFamily="18" charset="0"/>
              <a:buNone/>
            </a:pPr>
            <a:endParaRPr lang="en-US" b="1">
              <a:solidFill>
                <a:srgbClr val="F6D00A"/>
              </a:solidFill>
              <a:cs typeface="Arial" pitchFamily="34" charset="0"/>
            </a:endParaRPr>
          </a:p>
        </p:txBody>
      </p:sp>
      <p:sp>
        <p:nvSpPr>
          <p:cNvPr id="24579" name="TextBox 5"/>
          <p:cNvSpPr txBox="1">
            <a:spLocks noChangeArrowheads="1"/>
          </p:cNvSpPr>
          <p:nvPr/>
        </p:nvSpPr>
        <p:spPr bwMode="auto">
          <a:xfrm>
            <a:off x="457200" y="4953000"/>
            <a:ext cx="8229600" cy="13843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It</a:t>
            </a:r>
            <a:r>
              <a:rPr lang="en-US" altLang="en-US" sz="1400"/>
              <a:t>’</a:t>
            </a:r>
            <a:r>
              <a:rPr lang="en-US" sz="1400"/>
              <a:t>s International Level Crossing Awareness Day—have you been making safe choices around  </a:t>
            </a:r>
            <a:r>
              <a:rPr lang="en-US" sz="1400">
                <a:hlinkClick r:id="rId3"/>
              </a:rPr>
              <a:t>‪#‎railroad</a:t>
            </a:r>
            <a:r>
              <a:rPr lang="en-US" sz="1400"/>
              <a:t> crossings? http://bit.ly/1clBQKd </a:t>
            </a:r>
            <a:r>
              <a:rPr lang="en-US" sz="1400">
                <a:hlinkClick r:id="rId4"/>
              </a:rPr>
              <a:t>‪#‎PlayItSafe</a:t>
            </a:r>
            <a:r>
              <a:rPr lang="en-US" sz="1400"/>
              <a:t> around the </a:t>
            </a:r>
            <a:r>
              <a:rPr lang="en-US" sz="1400">
                <a:hlinkClick r:id="rId5"/>
              </a:rPr>
              <a:t>‪#‎rails</a:t>
            </a:r>
            <a:r>
              <a:rPr lang="en-US" sz="1400"/>
              <a:t>!</a:t>
            </a:r>
            <a:r>
              <a:rPr lang="en-US" altLang="en-US" sz="1400"/>
              <a:t>”</a:t>
            </a:r>
            <a:endParaRPr lang="en-US"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2,126 </a:t>
            </a:r>
            <a:r>
              <a:rPr lang="en-US" sz="1400" b="1"/>
              <a:t>Post Clicks:</a:t>
            </a:r>
            <a:r>
              <a:rPr lang="en-US" sz="1400"/>
              <a:t> 27 </a:t>
            </a:r>
            <a:r>
              <a:rPr lang="en-US" sz="1400" b="1"/>
              <a:t>Likes, Comments &amp; Shares:</a:t>
            </a:r>
            <a:r>
              <a:rPr lang="en-US" sz="1400"/>
              <a:t> 78</a:t>
            </a:r>
          </a:p>
        </p:txBody>
      </p:sp>
      <p:pic>
        <p:nvPicPr>
          <p:cNvPr id="24580" name="Picture 1"/>
          <p:cNvPicPr>
            <a:picLocks noChangeAspect="1"/>
          </p:cNvPicPr>
          <p:nvPr/>
        </p:nvPicPr>
        <p:blipFill>
          <a:blip r:embed="rId6"/>
          <a:srcRect/>
          <a:stretch>
            <a:fillRect/>
          </a:stretch>
        </p:blipFill>
        <p:spPr bwMode="auto">
          <a:xfrm>
            <a:off x="2336800" y="1514475"/>
            <a:ext cx="3890963" cy="2954338"/>
          </a:xfrm>
          <a:prstGeom prst="rect">
            <a:avLst/>
          </a:prstGeom>
          <a:noFill/>
          <a:ln w="38100">
            <a:solidFill>
              <a:schemeClr val="tx1"/>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4: June 3,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26626" name="Rectangle 7"/>
          <p:cNvSpPr>
            <a:spLocks noChangeArrowheads="1"/>
          </p:cNvSpPr>
          <p:nvPr/>
        </p:nvSpPr>
        <p:spPr bwMode="auto">
          <a:xfrm>
            <a:off x="457200" y="4343400"/>
            <a:ext cx="3724275" cy="46196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Twitter</a:t>
            </a:r>
          </a:p>
        </p:txBody>
      </p:sp>
      <p:pic>
        <p:nvPicPr>
          <p:cNvPr id="3" name="Picture 2" descr="Screen shot 2015-06-11 at 1.16.45 PM.png"/>
          <p:cNvPicPr>
            <a:picLocks noChangeAspect="1"/>
          </p:cNvPicPr>
          <p:nvPr/>
        </p:nvPicPr>
        <p:blipFill>
          <a:blip r:embed="rId3"/>
          <a:srcRect/>
          <a:stretch>
            <a:fillRect/>
          </a:stretch>
        </p:blipFill>
        <p:spPr bwMode="auto">
          <a:xfrm>
            <a:off x="2286000" y="1371600"/>
            <a:ext cx="4587875" cy="31242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
        <p:nvSpPr>
          <p:cNvPr id="26628" name="TextBox 5"/>
          <p:cNvSpPr txBox="1">
            <a:spLocks noChangeArrowheads="1"/>
          </p:cNvSpPr>
          <p:nvPr/>
        </p:nvSpPr>
        <p:spPr bwMode="auto">
          <a:xfrm>
            <a:off x="457200" y="4724400"/>
            <a:ext cx="8229600" cy="16002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Our coordinators are receiving chemistry training at the Atlanta REDI  center. #TrainSafetyAwarenessWeek #PlayItSafe</a:t>
            </a:r>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Impressions:</a:t>
            </a:r>
            <a:r>
              <a:rPr lang="en-US" sz="1400"/>
              <a:t> 2,884</a:t>
            </a:r>
            <a:br>
              <a:rPr lang="en-US" sz="1400"/>
            </a:br>
            <a:r>
              <a:rPr lang="en-US" sz="1400" b="1"/>
              <a:t>Embedded Media Views: 53</a:t>
            </a:r>
            <a:r>
              <a:rPr lang="en-US" sz="1400"/>
              <a:t/>
            </a:r>
            <a:br>
              <a:rPr lang="en-US" sz="1400"/>
            </a:br>
            <a:r>
              <a:rPr lang="en-US" sz="1400" b="1"/>
              <a:t>Retweets: 2</a:t>
            </a:r>
          </a:p>
          <a:p>
            <a:pPr eaLnBrk="1" hangingPunct="1">
              <a:buClr>
                <a:srgbClr val="000000"/>
              </a:buClr>
              <a:buSzPct val="100000"/>
              <a:buFont typeface="Times New Roman" pitchFamily="18" charset="0"/>
              <a:buNone/>
            </a:pPr>
            <a:r>
              <a:rPr lang="en-US" sz="1400" b="1"/>
              <a:t>Favorites: 2</a:t>
            </a:r>
            <a:endParaRPr lang="en-US" sz="1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5: June 4,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28674" name="TextBox 5"/>
          <p:cNvSpPr txBox="1">
            <a:spLocks noChangeArrowheads="1"/>
          </p:cNvSpPr>
          <p:nvPr/>
        </p:nvSpPr>
        <p:spPr bwMode="auto">
          <a:xfrm>
            <a:off x="457200" y="2514600"/>
            <a:ext cx="4495800" cy="16002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We</a:t>
            </a:r>
            <a:r>
              <a:rPr lang="en-US" altLang="en-US" sz="1400"/>
              <a:t>’</a:t>
            </a:r>
            <a:r>
              <a:rPr lang="en-US" sz="1400"/>
              <a:t>re out at our Louisville </a:t>
            </a:r>
            <a:r>
              <a:rPr lang="en-US" sz="1400">
                <a:hlinkClick r:id="rId3"/>
              </a:rPr>
              <a:t>‪#‎intermodal</a:t>
            </a:r>
            <a:r>
              <a:rPr lang="en-US" sz="1400"/>
              <a:t> terminal talking to truck drivers about grade crossing safety education. </a:t>
            </a:r>
            <a:r>
              <a:rPr lang="en-US" sz="1400">
                <a:hlinkClick r:id="rId4"/>
              </a:rPr>
              <a:t>‪#‎TrainSafetyAwarenessWeek</a:t>
            </a:r>
            <a:r>
              <a:rPr lang="en-US" sz="1400">
                <a:hlinkClick r:id="rId5"/>
              </a:rPr>
              <a:t>‪ #‎PlayItSafe</a:t>
            </a:r>
            <a:r>
              <a:rPr lang="en-US" altLang="en-US" sz="1400">
                <a:hlinkClick r:id="rId5"/>
              </a:rPr>
              <a:t>”</a:t>
            </a:r>
            <a:r>
              <a:rPr lang="en-US" altLang="ja-JP" sz="1400"/>
              <a:t/>
            </a:r>
            <a:br>
              <a:rPr lang="en-US" altLang="ja-JP" sz="1400"/>
            </a:br>
            <a:endParaRPr lang="en-US" altLang="ja-JP" sz="1400"/>
          </a:p>
          <a:p>
            <a:pPr eaLnBrk="1" hangingPunct="1">
              <a:buClr>
                <a:srgbClr val="000000"/>
              </a:buClr>
              <a:buSzPct val="100000"/>
              <a:buFont typeface="Times New Roman" pitchFamily="18" charset="0"/>
              <a:buNone/>
            </a:pPr>
            <a:r>
              <a:rPr lang="en-US" sz="1400" b="1"/>
              <a:t>Reach:</a:t>
            </a:r>
            <a:r>
              <a:rPr lang="en-US" sz="1400"/>
              <a:t> 3,822</a:t>
            </a:r>
            <a:br>
              <a:rPr lang="en-US" sz="1400"/>
            </a:br>
            <a:r>
              <a:rPr lang="en-US" sz="1400" b="1"/>
              <a:t>Post Clicks</a:t>
            </a:r>
            <a:r>
              <a:rPr lang="en-US" sz="1400"/>
              <a:t>: 285</a:t>
            </a:r>
            <a:br>
              <a:rPr lang="en-US" sz="1400"/>
            </a:br>
            <a:r>
              <a:rPr lang="en-US" sz="1400" b="1"/>
              <a:t>Likes, Comments &amp; Shares</a:t>
            </a:r>
            <a:r>
              <a:rPr lang="en-US" sz="1400"/>
              <a:t>: 183 </a:t>
            </a:r>
            <a:endParaRPr lang="en-US" sz="1400">
              <a:latin typeface="Calibri" pitchFamily="34" charset="0"/>
            </a:endParaRPr>
          </a:p>
        </p:txBody>
      </p:sp>
      <p:sp>
        <p:nvSpPr>
          <p:cNvPr id="28675"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2" name="Picture 1" descr="Screen shot 2015-06-11 at 12.55.54 PM.png"/>
          <p:cNvPicPr>
            <a:picLocks noChangeAspect="1"/>
          </p:cNvPicPr>
          <p:nvPr/>
        </p:nvPicPr>
        <p:blipFill>
          <a:blip r:embed="rId6"/>
          <a:srcRect/>
          <a:stretch>
            <a:fillRect/>
          </a:stretch>
        </p:blipFill>
        <p:spPr bwMode="auto">
          <a:xfrm>
            <a:off x="5029200" y="914400"/>
            <a:ext cx="3844925" cy="49530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6: June 3,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30722" name="TextBox 5"/>
          <p:cNvSpPr txBox="1">
            <a:spLocks noChangeArrowheads="1"/>
          </p:cNvSpPr>
          <p:nvPr/>
        </p:nvSpPr>
        <p:spPr bwMode="auto">
          <a:xfrm>
            <a:off x="457200" y="2514600"/>
            <a:ext cx="4495800" cy="18161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b="1"/>
              <a:t>“</a:t>
            </a:r>
            <a:r>
              <a:rPr lang="en-US" altLang="ja-JP" sz="1400"/>
              <a:t>With the help of </a:t>
            </a:r>
            <a:r>
              <a:rPr lang="en-US" altLang="ja-JP" sz="1400">
                <a:hlinkClick r:id="rId3"/>
              </a:rPr>
              <a:t>Tennessee Highway Patrol</a:t>
            </a:r>
            <a:r>
              <a:rPr lang="en-US" altLang="ja-JP" sz="1400"/>
              <a:t>, we reached over 500 professional truck drivers for International Level Crossing Awareness Day.</a:t>
            </a:r>
            <a:r>
              <a:rPr lang="en-US" altLang="ja-JP" sz="1400">
                <a:hlinkClick r:id="rId4"/>
              </a:rPr>
              <a:t> #‎ILCAD</a:t>
            </a:r>
            <a:r>
              <a:rPr lang="en-US" altLang="ja-JP" sz="1400"/>
              <a:t>  </a:t>
            </a:r>
            <a:r>
              <a:rPr lang="en-US" altLang="ja-JP" sz="1400">
                <a:hlinkClick r:id="rId5"/>
              </a:rPr>
              <a:t>‪#‎PlayItSafe</a:t>
            </a:r>
            <a:r>
              <a:rPr lang="en-US" altLang="en-US" sz="1400">
                <a:hlinkClick r:id="rId5"/>
              </a:rPr>
              <a:t>”</a:t>
            </a:r>
            <a:r>
              <a:rPr lang="en-US" altLang="ja-JP" sz="1400"/>
              <a:t/>
            </a:r>
            <a:br>
              <a:rPr lang="en-US" altLang="ja-JP" sz="1400"/>
            </a:br>
            <a:endParaRPr lang="en-US" altLang="ja-JP" sz="1400"/>
          </a:p>
          <a:p>
            <a:pPr eaLnBrk="1" hangingPunct="1">
              <a:buClr>
                <a:srgbClr val="000000"/>
              </a:buClr>
              <a:buSzPct val="100000"/>
              <a:buFont typeface="Times New Roman" pitchFamily="18" charset="0"/>
              <a:buNone/>
            </a:pPr>
            <a:r>
              <a:rPr lang="en-US" sz="1400" b="1"/>
              <a:t>Reach:</a:t>
            </a:r>
            <a:r>
              <a:rPr lang="en-US" sz="1400"/>
              <a:t> 7,340</a:t>
            </a:r>
            <a:br>
              <a:rPr lang="en-US" sz="1400"/>
            </a:br>
            <a:r>
              <a:rPr lang="en-US" sz="1400" b="1"/>
              <a:t>Post Clicks:</a:t>
            </a:r>
            <a:r>
              <a:rPr lang="en-US" sz="1400"/>
              <a:t> 569</a:t>
            </a:r>
            <a:br>
              <a:rPr lang="en-US" sz="1400"/>
            </a:br>
            <a:r>
              <a:rPr lang="en-US" sz="1400" b="1"/>
              <a:t>Likes, Comments &amp; Shares</a:t>
            </a:r>
            <a:r>
              <a:rPr lang="en-US" sz="1400"/>
              <a:t>: 138 </a:t>
            </a:r>
            <a:endParaRPr lang="en-US" sz="1400">
              <a:latin typeface="Calibri" pitchFamily="34" charset="0"/>
            </a:endParaRPr>
          </a:p>
        </p:txBody>
      </p:sp>
      <p:sp>
        <p:nvSpPr>
          <p:cNvPr id="30723"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3" name="Picture 2" descr="Post 3 (TN) - FB.png"/>
          <p:cNvPicPr>
            <a:picLocks noChangeAspect="1"/>
          </p:cNvPicPr>
          <p:nvPr/>
        </p:nvPicPr>
        <p:blipFill>
          <a:blip r:embed="rId6"/>
          <a:srcRect/>
          <a:stretch>
            <a:fillRect/>
          </a:stretch>
        </p:blipFill>
        <p:spPr bwMode="auto">
          <a:xfrm>
            <a:off x="4876800" y="914400"/>
            <a:ext cx="3989388" cy="502285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457200" y="812800"/>
            <a:ext cx="8229600" cy="611188"/>
          </a:xfrm>
          <a:prstGeom prst="rect">
            <a:avLst/>
          </a:prstGeom>
          <a:noFill/>
          <a:ln w="9525">
            <a:noFill/>
            <a:miter lim="800000"/>
            <a:headEnd/>
            <a:tailEnd/>
          </a:ln>
        </p:spPr>
        <p:txBody>
          <a:bodyPr lIns="90000" tIns="46800" rIns="90000" bIns="46800"/>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6D00A"/>
                </a:solidFill>
                <a:cs typeface="Arial" pitchFamily="34" charset="0"/>
              </a:rPr>
              <a:t>POST 7: June 4, 2015</a:t>
            </a:r>
          </a:p>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a:solidFill>
                <a:srgbClr val="F6D00A"/>
              </a:solidFill>
              <a:cs typeface="Arial" pitchFamily="34" charset="0"/>
            </a:endParaRPr>
          </a:p>
        </p:txBody>
      </p:sp>
      <p:sp>
        <p:nvSpPr>
          <p:cNvPr id="32770" name="TextBox 5"/>
          <p:cNvSpPr txBox="1">
            <a:spLocks noChangeArrowheads="1"/>
          </p:cNvSpPr>
          <p:nvPr/>
        </p:nvSpPr>
        <p:spPr bwMode="auto">
          <a:xfrm>
            <a:off x="457200" y="2514600"/>
            <a:ext cx="4495800" cy="203200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en-US" sz="1400"/>
              <a:t>“</a:t>
            </a:r>
            <a:r>
              <a:rPr lang="en-US" sz="1400"/>
              <a:t>We</a:t>
            </a:r>
            <a:r>
              <a:rPr lang="en-US" altLang="en-US" sz="1400"/>
              <a:t>’</a:t>
            </a:r>
            <a:r>
              <a:rPr lang="en-US" sz="1400"/>
              <a:t>re asking professional truck drivers at the Fairburn </a:t>
            </a:r>
            <a:r>
              <a:rPr lang="en-US" sz="1400">
                <a:hlinkClick r:id="rId3"/>
              </a:rPr>
              <a:t>‪#Intermodal</a:t>
            </a:r>
            <a:r>
              <a:rPr lang="en-US" sz="1400"/>
              <a:t> Terminal in Georgia to take the Pro Driver Challenge to remind them about being safe at grade crossings.  </a:t>
            </a:r>
            <a:r>
              <a:rPr lang="en-US" sz="1400">
                <a:hlinkClick r:id="rId4"/>
              </a:rPr>
              <a:t>‪#TrainSafetyAwarenessWeek</a:t>
            </a:r>
            <a:r>
              <a:rPr lang="en-US" sz="1400">
                <a:hlinkClick r:id="rId5"/>
              </a:rPr>
              <a:t>‪ #‎PlayItSafe</a:t>
            </a:r>
            <a:r>
              <a:rPr lang="en-US" altLang="en-US" sz="1400"/>
              <a:t>”</a:t>
            </a:r>
            <a:endParaRPr lang="en-US" sz="1400"/>
          </a:p>
          <a:p>
            <a:pPr eaLnBrk="1" hangingPunct="1">
              <a:buClr>
                <a:srgbClr val="000000"/>
              </a:buClr>
              <a:buSzPct val="100000"/>
              <a:buFont typeface="Times New Roman" pitchFamily="18" charset="0"/>
              <a:buNone/>
            </a:pPr>
            <a:endParaRPr lang="en-US" sz="1400"/>
          </a:p>
          <a:p>
            <a:pPr eaLnBrk="1" hangingPunct="1">
              <a:buClr>
                <a:srgbClr val="000000"/>
              </a:buClr>
              <a:buSzPct val="100000"/>
              <a:buFont typeface="Times New Roman" pitchFamily="18" charset="0"/>
              <a:buNone/>
            </a:pPr>
            <a:r>
              <a:rPr lang="en-US" sz="1400" b="1"/>
              <a:t>Reach:</a:t>
            </a:r>
            <a:r>
              <a:rPr lang="en-US" sz="1400"/>
              <a:t> 6,072</a:t>
            </a:r>
          </a:p>
          <a:p>
            <a:pPr eaLnBrk="1" hangingPunct="1">
              <a:buClr>
                <a:srgbClr val="000000"/>
              </a:buClr>
              <a:buSzPct val="100000"/>
              <a:buFont typeface="Times New Roman" pitchFamily="18" charset="0"/>
              <a:buNone/>
            </a:pPr>
            <a:r>
              <a:rPr lang="en-US" sz="1400" b="1"/>
              <a:t>Post clicks</a:t>
            </a:r>
            <a:r>
              <a:rPr lang="en-US" sz="1400"/>
              <a:t>: 231</a:t>
            </a:r>
          </a:p>
          <a:p>
            <a:pPr eaLnBrk="1" hangingPunct="1">
              <a:buClr>
                <a:srgbClr val="000000"/>
              </a:buClr>
              <a:buSzPct val="100000"/>
              <a:buFont typeface="Times New Roman" pitchFamily="18" charset="0"/>
              <a:buNone/>
            </a:pPr>
            <a:r>
              <a:rPr lang="en-US" sz="1400" b="1"/>
              <a:t>Likes, Comments &amp; Shares</a:t>
            </a:r>
            <a:r>
              <a:rPr lang="en-US" sz="1400"/>
              <a:t>:  237</a:t>
            </a:r>
          </a:p>
        </p:txBody>
      </p:sp>
      <p:sp>
        <p:nvSpPr>
          <p:cNvPr id="32771" name="Rectangle 7"/>
          <p:cNvSpPr>
            <a:spLocks noChangeArrowheads="1"/>
          </p:cNvSpPr>
          <p:nvPr/>
        </p:nvSpPr>
        <p:spPr bwMode="auto">
          <a:xfrm>
            <a:off x="457200" y="2133600"/>
            <a:ext cx="1620838" cy="461963"/>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en-US" b="1">
                <a:solidFill>
                  <a:srgbClr val="F6D00A"/>
                </a:solidFill>
                <a:cs typeface="Arial" pitchFamily="34" charset="0"/>
              </a:rPr>
              <a:t>Facebook</a:t>
            </a:r>
          </a:p>
        </p:txBody>
      </p:sp>
      <p:pic>
        <p:nvPicPr>
          <p:cNvPr id="3" name="Picture 2" descr="Screen shot 2015-06-11 at 12.55.34 PM.png"/>
          <p:cNvPicPr>
            <a:picLocks noChangeAspect="1"/>
          </p:cNvPicPr>
          <p:nvPr/>
        </p:nvPicPr>
        <p:blipFill>
          <a:blip r:embed="rId6"/>
          <a:srcRect/>
          <a:stretch>
            <a:fillRect/>
          </a:stretch>
        </p:blipFill>
        <p:spPr bwMode="auto">
          <a:xfrm>
            <a:off x="4906963" y="914400"/>
            <a:ext cx="4084637" cy="44196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3001</TotalTime>
  <Words>312</Words>
  <Application>Microsoft Office PowerPoint</Application>
  <PresentationFormat>Affichage à l'écran (4:3)</PresentationFormat>
  <Paragraphs>94</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15</vt:i4>
      </vt:variant>
    </vt:vector>
  </HeadingPairs>
  <TitlesOfParts>
    <vt:vector size="24" baseType="lpstr">
      <vt:lpstr>Arial</vt:lpstr>
      <vt:lpstr>MS PGothic</vt:lpstr>
      <vt:lpstr>Calibri</vt:lpstr>
      <vt:lpstr>Times New Roman</vt:lpstr>
      <vt:lpstr>MS PGothic</vt:lpstr>
      <vt:lpstr>Wingdings</vt:lpstr>
      <vt:lpstr>Office Theme</vt:lpstr>
      <vt:lpstr>1_Office Theme</vt:lpstr>
      <vt:lpstr>2_Office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Kaori Murata</dc:creator>
  <cp:lastModifiedBy>isabel_f</cp:lastModifiedBy>
  <cp:revision>145</cp:revision>
  <cp:lastPrinted>1601-01-01T00:00:00Z</cp:lastPrinted>
  <dcterms:created xsi:type="dcterms:W3CDTF">2014-11-19T21:07:30Z</dcterms:created>
  <dcterms:modified xsi:type="dcterms:W3CDTF">2015-06-17T07:12:06Z</dcterms:modified>
</cp:coreProperties>
</file>